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Nanum Gothic Coding"/>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NanumGothicCoding-regular.fntdata"/><Relationship Id="rId25" Type="http://schemas.openxmlformats.org/officeDocument/2006/relationships/slide" Target="slides/slide19.xml"/><Relationship Id="rId27" Type="http://schemas.openxmlformats.org/officeDocument/2006/relationships/font" Target="fonts/NanumGothicCoding-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kids.hankooki.com/lpage/news/201605/kd20160518150256125630.htm"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939475bc5f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939475bc5f_2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939475bc5f_2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g939475bc5f_2_27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939475bc5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939475bc5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44444"/>
              </a:lnSpc>
              <a:spcBef>
                <a:spcPts val="0"/>
              </a:spcBef>
              <a:spcAft>
                <a:spcPts val="0"/>
              </a:spcAft>
              <a:buClr>
                <a:srgbClr val="2B2B2B"/>
              </a:buClr>
              <a:buSzPts val="1000"/>
              <a:buAutoNum type="arabicPeriod"/>
            </a:pPr>
            <a:r>
              <a:rPr b="1" lang="ko" sz="1000">
                <a:solidFill>
                  <a:srgbClr val="2B2B2B"/>
                </a:solidFill>
                <a:highlight>
                  <a:srgbClr val="FFFFFF"/>
                </a:highlight>
              </a:rPr>
              <a:t>라이트히어: 위치·길안내 도우미</a:t>
            </a:r>
            <a:endParaRPr b="1" sz="1000">
              <a:solidFill>
                <a:srgbClr val="2B2B2B"/>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ko" sz="1000">
                <a:solidFill>
                  <a:srgbClr val="2B2B2B"/>
                </a:solidFill>
                <a:highlight>
                  <a:srgbClr val="FFFFFF"/>
                </a:highlight>
              </a:rPr>
              <a:t>라이트히어(RightHear) 앱은 맹인 및 시각 장애인을 위한 접근성 서비스를 제공합니다. 사용자가 현재 어디에 있는지 알려주며, 음성안내로 어디에서 우회전해야 하는지, 사용자 발아래에 계단이 몇 개 있는지 알려주는 길안내 도우미 앱입니다. 추가 안내가 필요한 경우 전화로 구체적인 정보를 얻을 수 있게 돕습니다.  ‘보이스오버’ 앱을 통해 음성 안내를 제공하며, 한국어 기능은 지원되지 않습니다.</a:t>
            </a:r>
            <a:endParaRPr sz="1000">
              <a:solidFill>
                <a:srgbClr val="2B2B2B"/>
              </a:solidFill>
              <a:highlight>
                <a:srgbClr val="FFFFFF"/>
              </a:highlight>
            </a:endParaRPr>
          </a:p>
          <a:p>
            <a:pPr indent="-292100" lvl="0" marL="457200" rtl="0" algn="l">
              <a:lnSpc>
                <a:spcPct val="115000"/>
              </a:lnSpc>
              <a:spcBef>
                <a:spcPts val="0"/>
              </a:spcBef>
              <a:spcAft>
                <a:spcPts val="0"/>
              </a:spcAft>
              <a:buClr>
                <a:srgbClr val="2B2B2B"/>
              </a:buClr>
              <a:buSzPts val="1000"/>
              <a:buAutoNum type="arabicPeriod"/>
            </a:pPr>
            <a:r>
              <a:rPr b="1" lang="ko" sz="1000">
                <a:solidFill>
                  <a:srgbClr val="2B2B2B"/>
                </a:solidFill>
                <a:highlight>
                  <a:srgbClr val="FFFFFF"/>
                </a:highlight>
              </a:rPr>
              <a:t>비 마이 아이즈: 눈이 필요할 땐 불러주세요</a:t>
            </a:r>
            <a:endParaRPr b="1" sz="1000">
              <a:solidFill>
                <a:srgbClr val="2B2B2B"/>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ko" sz="1000">
                <a:solidFill>
                  <a:srgbClr val="2B2B2B"/>
                </a:solidFill>
                <a:highlight>
                  <a:srgbClr val="FFFFFF"/>
                </a:highlight>
              </a:rPr>
              <a:t>‘비 마이 아이즈’는 로보캣이라는 덴마크 개발사가 만든 비영리 오픈소스 앱입니다. 이 앱은 시각장애인과 자원봉사자를 영상통화로 연결해줍니다. 시각장애인이 도움이 필요할 때 앱을 실행하면 그와 같은 언어를 쓰는 자원봉사자가 이에 ‘응답’할 수 있죠. 이제 시각장애인이 앞에 보이는 장면을 스마트폰으로 찍은 뒤 영상통화로 자원봉사자에게 보여주면 자원봉사자가 주변에 무엇이 있는지 말로 설명해주면 됩니다. 사람들이 자발적으로 봉사에 참여할 수 있는 점이 이 앱의 가장 큰 장점이에요. 개발 당시에는 한국어를 지원하지 않았지만, 지금은 한국어로 편리하게 사용할 수 있죠. 개발사에 따르면 지난해 9월 기준으로 한국어 사용자는 장애인 500명, 봉사자 1만명이라고 합니다.</a:t>
            </a:r>
            <a:endParaRPr sz="1000">
              <a:solidFill>
                <a:srgbClr val="2B2B2B"/>
              </a:solidFill>
              <a:highlight>
                <a:srgbClr val="FFFFFF"/>
              </a:highlight>
            </a:endParaRPr>
          </a:p>
          <a:p>
            <a:pPr indent="-292100" lvl="0" marL="457200" rtl="0" algn="l">
              <a:lnSpc>
                <a:spcPct val="115000"/>
              </a:lnSpc>
              <a:spcBef>
                <a:spcPts val="0"/>
              </a:spcBef>
              <a:spcAft>
                <a:spcPts val="0"/>
              </a:spcAft>
              <a:buClr>
                <a:schemeClr val="dk1"/>
              </a:buClr>
              <a:buSzPts val="1000"/>
              <a:buAutoNum type="arabicPeriod"/>
            </a:pPr>
            <a:r>
              <a:rPr lang="ko" sz="1000">
                <a:solidFill>
                  <a:srgbClr val="2B2B2B"/>
                </a:solidFill>
                <a:highlight>
                  <a:srgbClr val="FFFFFF"/>
                </a:highlight>
              </a:rPr>
              <a:t> </a:t>
            </a:r>
            <a:r>
              <a:rPr b="1" lang="ko" sz="1000">
                <a:solidFill>
                  <a:srgbClr val="333333"/>
                </a:solidFill>
                <a:highlight>
                  <a:srgbClr val="FFFFFF"/>
                </a:highlight>
              </a:rPr>
              <a:t>웨이파인더 (wayfindr)</a:t>
            </a:r>
            <a:endParaRPr b="1" sz="1000">
              <a:solidFill>
                <a:srgbClr val="333333"/>
              </a:solidFill>
              <a:highlight>
                <a:srgbClr val="FFFFFF"/>
              </a:highlight>
            </a:endParaRPr>
          </a:p>
          <a:p>
            <a:pPr indent="0" lvl="0" marL="0" rtl="0" algn="l">
              <a:lnSpc>
                <a:spcPct val="115000"/>
              </a:lnSpc>
              <a:spcBef>
                <a:spcPts val="0"/>
              </a:spcBef>
              <a:spcAft>
                <a:spcPts val="0"/>
              </a:spcAft>
              <a:buNone/>
            </a:pPr>
            <a:r>
              <a:rPr lang="ko" sz="1000">
                <a:solidFill>
                  <a:srgbClr val="333333"/>
                </a:solidFill>
                <a:highlight>
                  <a:srgbClr val="FFFFFF"/>
                </a:highlight>
              </a:rPr>
              <a:t>영국 런던에서는 근거리 무선통신장치인 비콘(Beacon)과 블루투스를 활용해 시각장애인들이 지하철역에서 안전하게 이동할 수 있도록 하는 프로젝트를 진행했답니다. 영국왕립 시각장애인단체 RLSB와 디지철스튜디오 ustwo가 개발한 비콘 응용서비스 앱웨이파인더는 복잡한 런던 지하철역과 환승 통로를 시각장애인에게 음성으로 안내하는 서비스입니다.</a:t>
            </a:r>
            <a:endParaRPr sz="1000">
              <a:solidFill>
                <a:srgbClr val="333333"/>
              </a:solidFill>
              <a:highlight>
                <a:srgbClr val="FFFFFF"/>
              </a:highlight>
            </a:endParaRPr>
          </a:p>
          <a:p>
            <a:pPr indent="0" lvl="0" marL="0" rtl="0" algn="l">
              <a:spcBef>
                <a:spcPts val="17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939475bc5f_1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939475bc5f_1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chemeClr val="dk1"/>
              </a:buClr>
              <a:buSzPts val="1000"/>
              <a:buAutoNum type="arabicPeriod"/>
            </a:pPr>
            <a:r>
              <a:rPr lang="ko" sz="1000">
                <a:solidFill>
                  <a:srgbClr val="2B2B2B"/>
                </a:solidFill>
                <a:highlight>
                  <a:srgbClr val="FFFFFF"/>
                </a:highlight>
              </a:rPr>
              <a:t> </a:t>
            </a:r>
            <a:r>
              <a:rPr b="1" lang="ko" sz="1000">
                <a:solidFill>
                  <a:srgbClr val="333333"/>
                </a:solidFill>
                <a:highlight>
                  <a:srgbClr val="FFFFFF"/>
                </a:highlight>
              </a:rPr>
              <a:t>웨이파인더 (wayfindr)</a:t>
            </a:r>
            <a:endParaRPr b="1" sz="1000">
              <a:solidFill>
                <a:srgbClr val="333333"/>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ko" sz="1000">
                <a:solidFill>
                  <a:srgbClr val="333333"/>
                </a:solidFill>
                <a:highlight>
                  <a:srgbClr val="FFFFFF"/>
                </a:highlight>
              </a:rPr>
              <a:t>영국 런던에서는 근거리 무선통신장치인 비콘(Beacon)과 블루투스를 활용해 시각장애인들이 지하철역에서 안전하게 이동할 수 있도록 하는 프로젝트를 진행했답니다. 영국왕립 시각장애인단체 RLSB와 디지철스튜디오 ustwo가 개발한 비콘 응용서비스 앱웨이파인더는 복잡한 런던 지하철역과 환승 통로를 시각장애인에게 음성으로 안내하는 서비스입니다.</a:t>
            </a:r>
            <a:endParaRPr sz="1000">
              <a:solidFill>
                <a:srgbClr val="333333"/>
              </a:solidFill>
              <a:highlight>
                <a:srgbClr val="FFFFFF"/>
              </a:highlight>
            </a:endParaRPr>
          </a:p>
          <a:p>
            <a:pPr indent="0" lvl="0" marL="0" rtl="0" algn="l">
              <a:spcBef>
                <a:spcPts val="17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939475bc5f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939475bc5f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44444"/>
              </a:lnSpc>
              <a:spcBef>
                <a:spcPts val="0"/>
              </a:spcBef>
              <a:spcAft>
                <a:spcPts val="0"/>
              </a:spcAft>
              <a:buNone/>
            </a:pPr>
            <a:r>
              <a:rPr b="1" lang="ko" sz="1000">
                <a:solidFill>
                  <a:srgbClr val="2B2B2B"/>
                </a:solidFill>
                <a:highlight>
                  <a:srgbClr val="FFFFFF"/>
                </a:highlight>
              </a:rPr>
              <a:t> 블라인드패드: 시각장애인 길안내 돕는 태블릿</a:t>
            </a:r>
            <a:endParaRPr b="1" sz="1000">
              <a:solidFill>
                <a:srgbClr val="2B2B2B"/>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ko" sz="1000">
                <a:solidFill>
                  <a:srgbClr val="2B2B2B"/>
                </a:solidFill>
                <a:highlight>
                  <a:srgbClr val="FFFFFF"/>
                </a:highlight>
              </a:rPr>
              <a:t>2017년 5월5일(현지시간) 로잔연방공과대학교(EPFL) 연구원들이 시각장애가 있는 사람이 길을 찾을 때 도움을 주는 태블릿을 개발했습니다. 이 태블릿을 사용하면 시각장애인들은 모르는 길을 탐색할 때 오디오 GPS를 활용할 수 있어요. 마치 차량 내비게이션처럼 ‘300미터 앞에서 우회전하세요’라는 가이드를 듣는 식이죠. 이러한 방식은 사용자에게 충분한 정보를 주지 않은 채 가이드만 전달한다는 단점이 있습니다. 뭐가 있는지도 모른 채 따라야 한다는 말이죠. EPFL에서 만든 태블릿은 주위의 지형을 점자 블록을 활용해 사용자에게 알려주고 길을 안내합니다. 이 연구는 유럽에서 진행되고 있는 프로젝트인 ‘블라인드패드’의 일환입니다.</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939475bc5f_1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939475bc5f_1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44444"/>
              </a:lnSpc>
              <a:spcBef>
                <a:spcPts val="0"/>
              </a:spcBef>
              <a:spcAft>
                <a:spcPts val="0"/>
              </a:spcAft>
              <a:buClr>
                <a:srgbClr val="2B2B2B"/>
              </a:buClr>
              <a:buSzPts val="1000"/>
              <a:buAutoNum type="arabicPeriod"/>
            </a:pPr>
            <a:r>
              <a:rPr b="1" lang="ko" sz="1000">
                <a:solidFill>
                  <a:srgbClr val="2B2B2B"/>
                </a:solidFill>
                <a:highlight>
                  <a:srgbClr val="FFFFFF"/>
                </a:highlight>
              </a:rPr>
              <a:t>강남지팡이: 시각장애인 보행안내 도우미</a:t>
            </a:r>
            <a:endParaRPr b="1" sz="1000">
              <a:solidFill>
                <a:srgbClr val="2B2B2B"/>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ko" sz="1000">
                <a:solidFill>
                  <a:srgbClr val="2B2B2B"/>
                </a:solidFill>
                <a:highlight>
                  <a:srgbClr val="FFFFFF"/>
                </a:highlight>
              </a:rPr>
              <a:t>사물인터넷(IoT) 기술을 활용, 보행로에 설치한 비콘 센서와 반응해 음성정보에 익숙한 시각장애인에게 정확한 위치와 주변시설 정보(보행로 방향 및 장애물 등)를 자동 음성서비스로 제공하는 앱입니다. 아직 비콘이 설치된 특정 지역에서만 사용 가능하며, 시범운영 중입니다. 사용 가능 지역은 대모산입구역과 하상장애인복지관 보행로, 하상장애인복지관, 양재천산책로(영동6교~대치교), 강남구청과 강남구청역 간 보행로, 강남구청 건물 내부입니다.</a:t>
            </a:r>
            <a:endParaRPr sz="1000">
              <a:solidFill>
                <a:srgbClr val="2B2B2B"/>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t/>
            </a:r>
            <a:endParaRPr sz="1000">
              <a:solidFill>
                <a:srgbClr val="2B2B2B"/>
              </a:solidFill>
              <a:highlight>
                <a:srgbClr val="FFFFFF"/>
              </a:highlight>
            </a:endParaRPr>
          </a:p>
          <a:p>
            <a:pPr indent="-292100" lvl="0" marL="457200" rtl="0" algn="l">
              <a:lnSpc>
                <a:spcPct val="115000"/>
              </a:lnSpc>
              <a:spcBef>
                <a:spcPts val="0"/>
              </a:spcBef>
              <a:spcAft>
                <a:spcPts val="0"/>
              </a:spcAft>
              <a:buClr>
                <a:srgbClr val="2B2B2B"/>
              </a:buClr>
              <a:buSzPts val="1000"/>
              <a:buFont typeface="Malgun Gothic"/>
              <a:buAutoNum type="arabicPeriod"/>
            </a:pPr>
            <a:r>
              <a:rPr b="1" lang="ko" sz="1000">
                <a:solidFill>
                  <a:srgbClr val="444444"/>
                </a:solidFill>
                <a:highlight>
                  <a:srgbClr val="FFFFFF"/>
                </a:highlight>
              </a:rPr>
              <a:t>커뮤니티 맵핑</a:t>
            </a:r>
            <a:endParaRPr b="1" sz="1000">
              <a:solidFill>
                <a:srgbClr val="444444"/>
              </a:solidFill>
              <a:highlight>
                <a:srgbClr val="FFFFFF"/>
              </a:highlight>
            </a:endParaRPr>
          </a:p>
          <a:p>
            <a:pPr indent="0" lvl="0" marL="0" rtl="0" algn="l">
              <a:lnSpc>
                <a:spcPct val="150000"/>
              </a:lnSpc>
              <a:spcBef>
                <a:spcPts val="0"/>
              </a:spcBef>
              <a:spcAft>
                <a:spcPts val="0"/>
              </a:spcAft>
              <a:buClr>
                <a:schemeClr val="dk1"/>
              </a:buClr>
              <a:buSzPts val="1100"/>
              <a:buFont typeface="Arial"/>
              <a:buNone/>
            </a:pPr>
            <a:r>
              <a:rPr lang="ko" sz="1000">
                <a:solidFill>
                  <a:srgbClr val="444444"/>
                </a:solidFill>
                <a:highlight>
                  <a:srgbClr val="FFFFFF"/>
                </a:highlight>
              </a:rPr>
              <a:t> 시각장애인의 길 찾기 및 보행에 편의를 제공하기 위해 개발된 기능성 애플리케이션이다. 일반인은 시각장애인에게 도로 정보를 공유해 주고, 시각장애인은 일반인이 공유한 정보를 실시간으로 제공받아 음성으로 길 안내를 받는 방식이다. 커뮤니티 맵핑의 사용법은 간단하다. 일반</a:t>
            </a:r>
            <a:endParaRPr sz="1000">
              <a:solidFill>
                <a:srgbClr val="444444"/>
              </a:solidFill>
              <a:highlight>
                <a:srgbClr val="FFFFFF"/>
              </a:highlight>
            </a:endParaRPr>
          </a:p>
          <a:p>
            <a:pPr indent="0" lvl="0" marL="0" rtl="0" algn="l">
              <a:lnSpc>
                <a:spcPct val="150000"/>
              </a:lnSpc>
              <a:spcBef>
                <a:spcPts val="0"/>
              </a:spcBef>
              <a:spcAft>
                <a:spcPts val="0"/>
              </a:spcAft>
              <a:buClr>
                <a:schemeClr val="dk1"/>
              </a:buClr>
              <a:buSzPts val="1100"/>
              <a:buFont typeface="Arial"/>
              <a:buNone/>
            </a:pPr>
            <a:r>
              <a:rPr lang="ko" sz="1000">
                <a:solidFill>
                  <a:srgbClr val="444444"/>
                </a:solidFill>
                <a:highlight>
                  <a:srgbClr val="FFFFFF"/>
                </a:highlight>
              </a:rPr>
              <a:t>인이 신호등을 앱으로 촬영하여 서버에 등록하기만 하면 된다. 등록된 정보는 시각장애인 사용자에게 실시간으로 제공된다. 시각장애인이 커뮤니티 맵핑을 실행하면 GPS를 통해 자동으로 주변 지역이 특정되고, 일반인 사용자가 공유한 데이터를 기반으로 장애인과 신호등간의 거리가 실시간으로 음성 출력된다. 이를 통해 안전사고를 미연에 방지하는 것이다. 신호등 정보를 입력한 일반인 사용자는 할인 쿠폰을 보상으로 지급받는다.</a:t>
            </a:r>
            <a:endParaRPr sz="1000">
              <a:solidFill>
                <a:srgbClr val="2B2B2B"/>
              </a:solidFill>
              <a:highlight>
                <a:srgbClr val="FFFFFF"/>
              </a:highlight>
            </a:endParaRPr>
          </a:p>
          <a:p>
            <a:pPr indent="0" lvl="0" marL="0" rtl="0" algn="l">
              <a:spcBef>
                <a:spcPts val="0"/>
              </a:spcBef>
              <a:spcAft>
                <a:spcPts val="0"/>
              </a:spcAft>
              <a:buNone/>
            </a:pPr>
            <a:r>
              <a:t/>
            </a:r>
            <a:endParaRPr b="1" sz="1000">
              <a:solidFill>
                <a:srgbClr val="2B2B2B"/>
              </a:solidFill>
              <a:highlight>
                <a:srgbClr val="FFFFFF"/>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939475bc5f_12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939475bc5f_12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96363"/>
              </a:lnSpc>
              <a:spcBef>
                <a:spcPts val="0"/>
              </a:spcBef>
              <a:spcAft>
                <a:spcPts val="0"/>
              </a:spcAft>
              <a:buClr>
                <a:schemeClr val="dk1"/>
              </a:buClr>
              <a:buSzPts val="1100"/>
              <a:buFont typeface="Arial"/>
              <a:buNone/>
            </a:pPr>
            <a:r>
              <a:rPr lang="ko" sz="1150">
                <a:solidFill>
                  <a:srgbClr val="333333"/>
                </a:solidFill>
                <a:highlight>
                  <a:srgbClr val="EBEBEB"/>
                </a:highlight>
              </a:rPr>
              <a:t>헬렌 켈러의 스승 설리번 선생님처럼 시각장애인의 눈과 손이 되어</a:t>
            </a:r>
            <a:endParaRPr sz="1150">
              <a:solidFill>
                <a:srgbClr val="333333"/>
              </a:solidFill>
              <a:highlight>
                <a:srgbClr val="EBEBEB"/>
              </a:highlight>
            </a:endParaRPr>
          </a:p>
          <a:p>
            <a:pPr indent="0" lvl="0" marL="0" rtl="0" algn="l">
              <a:lnSpc>
                <a:spcPct val="196363"/>
              </a:lnSpc>
              <a:spcBef>
                <a:spcPts val="0"/>
              </a:spcBef>
              <a:spcAft>
                <a:spcPts val="0"/>
              </a:spcAft>
              <a:buClr>
                <a:schemeClr val="dk1"/>
              </a:buClr>
              <a:buSzPts val="1100"/>
              <a:buFont typeface="Arial"/>
              <a:buNone/>
            </a:pPr>
            <a:r>
              <a:rPr lang="ko" sz="1150">
                <a:solidFill>
                  <a:srgbClr val="333333"/>
                </a:solidFill>
                <a:highlight>
                  <a:srgbClr val="EBEBEB"/>
                </a:highlight>
              </a:rPr>
              <a:t>희망을 볼 수 있길 기원하며 설리번+ 앱을 개발하였습니다.</a:t>
            </a:r>
            <a:endParaRPr sz="1150">
              <a:solidFill>
                <a:srgbClr val="333333"/>
              </a:solidFill>
              <a:highlight>
                <a:srgbClr val="EBEBEB"/>
              </a:highlight>
            </a:endParaRPr>
          </a:p>
          <a:p>
            <a:pPr indent="0" lvl="0" marL="0" rtl="0" algn="l">
              <a:lnSpc>
                <a:spcPct val="196363"/>
              </a:lnSpc>
              <a:spcBef>
                <a:spcPts val="0"/>
              </a:spcBef>
              <a:spcAft>
                <a:spcPts val="0"/>
              </a:spcAft>
              <a:buClr>
                <a:schemeClr val="dk1"/>
              </a:buClr>
              <a:buSzPts val="1100"/>
              <a:buFont typeface="Arial"/>
              <a:buNone/>
            </a:pPr>
            <a:r>
              <a:rPr lang="ko" sz="1150">
                <a:solidFill>
                  <a:srgbClr val="333333"/>
                </a:solidFill>
                <a:highlight>
                  <a:srgbClr val="EBEBEB"/>
                </a:highlight>
              </a:rPr>
              <a:t>설리번+ 앱은 시각장애인이 보통 사람과 같이 불편함 없이 생활할 수</a:t>
            </a:r>
            <a:endParaRPr sz="1150">
              <a:solidFill>
                <a:srgbClr val="333333"/>
              </a:solidFill>
              <a:highlight>
                <a:srgbClr val="EBEBEB"/>
              </a:highlight>
            </a:endParaRPr>
          </a:p>
          <a:p>
            <a:pPr indent="0" lvl="0" marL="0" rtl="0" algn="l">
              <a:lnSpc>
                <a:spcPct val="196363"/>
              </a:lnSpc>
              <a:spcBef>
                <a:spcPts val="0"/>
              </a:spcBef>
              <a:spcAft>
                <a:spcPts val="0"/>
              </a:spcAft>
              <a:buClr>
                <a:schemeClr val="dk1"/>
              </a:buClr>
              <a:buSzPts val="1100"/>
              <a:buFont typeface="Arial"/>
              <a:buNone/>
            </a:pPr>
            <a:r>
              <a:rPr lang="ko" sz="1150">
                <a:solidFill>
                  <a:srgbClr val="333333"/>
                </a:solidFill>
                <a:highlight>
                  <a:srgbClr val="EBEBEB"/>
                </a:highlight>
              </a:rPr>
              <a:t>있는 날을 꿈꾸며 지속적인 업데이트를 이어나갈 것입니다.</a:t>
            </a:r>
            <a:endParaRPr sz="1150">
              <a:solidFill>
                <a:srgbClr val="333333"/>
              </a:solidFill>
              <a:highlight>
                <a:srgbClr val="EBEBEB"/>
              </a:highlight>
            </a:endParaRPr>
          </a:p>
          <a:p>
            <a:pPr indent="0" lvl="0" marL="0" rtl="0" algn="l">
              <a:spcBef>
                <a:spcPts val="0"/>
              </a:spcBef>
              <a:spcAft>
                <a:spcPts val="0"/>
              </a:spcAft>
              <a:buNone/>
            </a:pPr>
            <a:r>
              <a:t/>
            </a:r>
            <a:endParaRPr b="1" sz="800">
              <a:solidFill>
                <a:srgbClr val="2B2B2B"/>
              </a:solidFill>
              <a:highlight>
                <a:srgbClr val="FFFFFF"/>
              </a:highlight>
            </a:endParaRPr>
          </a:p>
          <a:p>
            <a:pPr indent="0" lvl="0" marL="0" rtl="0" algn="l">
              <a:spcBef>
                <a:spcPts val="0"/>
              </a:spcBef>
              <a:spcAft>
                <a:spcPts val="0"/>
              </a:spcAft>
              <a:buNone/>
            </a:pPr>
            <a:r>
              <a:t/>
            </a:r>
            <a:endParaRPr b="1" sz="800">
              <a:solidFill>
                <a:srgbClr val="2B2B2B"/>
              </a:solidFill>
              <a:highlight>
                <a:srgbClr val="FFFFFF"/>
              </a:highlight>
            </a:endParaRPr>
          </a:p>
          <a:p>
            <a:pPr indent="0" lvl="0" marL="0" rtl="0" algn="l">
              <a:spcBef>
                <a:spcPts val="0"/>
              </a:spcBef>
              <a:spcAft>
                <a:spcPts val="0"/>
              </a:spcAft>
              <a:buNone/>
            </a:pPr>
            <a:r>
              <a:t/>
            </a:r>
            <a:endParaRPr b="1" sz="800">
              <a:solidFill>
                <a:srgbClr val="2B2B2B"/>
              </a:solidFill>
              <a:highlight>
                <a:srgbClr val="FFFFFF"/>
              </a:highlight>
            </a:endParaRPr>
          </a:p>
          <a:p>
            <a:pPr indent="0" lvl="0" marL="0" rtl="0" algn="l">
              <a:spcBef>
                <a:spcPts val="0"/>
              </a:spcBef>
              <a:spcAft>
                <a:spcPts val="0"/>
              </a:spcAft>
              <a:buNone/>
            </a:pPr>
            <a:r>
              <a:t/>
            </a:r>
            <a:endParaRPr b="1" sz="800">
              <a:solidFill>
                <a:srgbClr val="2B2B2B"/>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 한 번의 촬영으로 상황에 알맞은 도움을 받아 볼 수 있습니다.</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AI모드 - 촬영한 사진에 가장 알맞은 결과를 인공지능이 자동으로 찾아 알려줍니다.</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 평소 우편이나 잡지, 신문 등 각종 문서 내용을 확인하시는데 어려움이 없으셨나요?</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문자인식 - 문자를 찾아서 소리로 알려줍니다. 문자 인식을 원하는 곳에 카메라를 맞춰보세요.</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 새로운 사람을 만났을 때, 그 사람이 어떤 사람인지 알려드립니다.</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얼굴인식 - 카메라로 촬영된 사람을 인식하여, 그 사람의 나이와 성별을 알려드립니다.</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 평소 주변 환경의 모습이 궁금하지 않으셨나요?</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이미지 묘사 - 주변에 어떤 물체가 있는지 식별하고, 식별된 장면을 묘사하는 문장을 만들어 드립니다.</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 아침에 외출 준비를 할 때마다 원하는 옷의 색을 찾는게 힘드셨나요?</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색상인식 - 화면 중앙의 색을 알려주는 단일색상 모드와 화면 전체에 많이 차지하는 색을 알려주는 전체색상 모드를 지원합니다.</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 전등이 밤새 켜져 있진 않았는지 걱정되시나요?</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빛 밝기 - 스마트 폰의 전면에 있는 조도 센서를 통해 빛의 밝기를 안내해 드립니다. (조도센서가 탑재된 스마트 폰만 가능합니다)</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 전맹이 아니라 저시력으로 인해 불편하신 분들도 도와드립니다.</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돋보기 기능 - 카메라의 줌 기능을 통해서 사물이나 문자가 확대/축소 및 색상반전이 됩니다.</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[주요기능]</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1. AI모드</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2. 문자인식</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3. 얼굴인식</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4. 이미지 묘사</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5. 색상인식</a:t>
            </a:r>
            <a:endParaRPr sz="1050">
              <a:solidFill>
                <a:srgbClr val="333333"/>
              </a:solidFill>
              <a:highlight>
                <a:srgbClr val="FFFFFF"/>
              </a:highlight>
            </a:endParaRPr>
          </a:p>
          <a:p>
            <a:pPr indent="0" lvl="0" marL="0" rtl="0" algn="l">
              <a:spcBef>
                <a:spcPts val="0"/>
              </a:spcBef>
              <a:spcAft>
                <a:spcPts val="0"/>
              </a:spcAft>
              <a:buClr>
                <a:schemeClr val="dk1"/>
              </a:buClr>
              <a:buSzPts val="1100"/>
              <a:buFont typeface="Arial"/>
              <a:buNone/>
            </a:pPr>
            <a:r>
              <a:rPr lang="ko" sz="1050">
                <a:solidFill>
                  <a:srgbClr val="333333"/>
                </a:solidFill>
                <a:highlight>
                  <a:srgbClr val="FFFFFF"/>
                </a:highlight>
              </a:rPr>
              <a:t>6. 빛 밝기</a:t>
            </a:r>
            <a:endParaRPr sz="1050">
              <a:solidFill>
                <a:srgbClr val="333333"/>
              </a:solidFill>
              <a:highlight>
                <a:srgbClr val="FFFFFF"/>
              </a:highlight>
            </a:endParaRPr>
          </a:p>
          <a:p>
            <a:pPr indent="0" lvl="0" marL="0" rtl="0" algn="l">
              <a:spcBef>
                <a:spcPts val="0"/>
              </a:spcBef>
              <a:spcAft>
                <a:spcPts val="0"/>
              </a:spcAft>
              <a:buNone/>
            </a:pPr>
            <a:r>
              <a:rPr lang="ko" sz="1050">
                <a:solidFill>
                  <a:srgbClr val="333333"/>
                </a:solidFill>
                <a:highlight>
                  <a:srgbClr val="FFFFFF"/>
                </a:highlight>
              </a:rPr>
              <a:t>7. 돋보기</a:t>
            </a:r>
            <a:endParaRPr b="1" sz="800">
              <a:solidFill>
                <a:srgbClr val="2B2B2B"/>
              </a:solidFill>
              <a:highlight>
                <a:srgbClr val="FFFFFF"/>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939475bc5f_2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g939475bc5f_2_4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939475bc5f_2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0"/>
              </a:spcBef>
              <a:spcAft>
                <a:spcPts val="0"/>
              </a:spcAft>
              <a:buClr>
                <a:schemeClr val="dk1"/>
              </a:buClr>
              <a:buSzPts val="1100"/>
              <a:buFont typeface="Arial"/>
              <a:buNone/>
            </a:pPr>
            <a:r>
              <a:rPr lang="ko">
                <a:solidFill>
                  <a:schemeClr val="dk1"/>
                </a:solidFill>
              </a:rPr>
              <a:t>서비스가 제공되지 않는 인하대 후문을 중심으로 한다.</a:t>
            </a:r>
            <a:endParaRPr>
              <a:solidFill>
                <a:schemeClr val="dk1"/>
              </a:solidFill>
            </a:endParaRPr>
          </a:p>
          <a:p>
            <a:pPr indent="0" lvl="0" marL="457200" rtl="0" algn="l">
              <a:lnSpc>
                <a:spcPct val="115000"/>
              </a:lnSpc>
              <a:spcBef>
                <a:spcPts val="0"/>
              </a:spcBef>
              <a:spcAft>
                <a:spcPts val="0"/>
              </a:spcAft>
              <a:buNone/>
            </a:pPr>
            <a:r>
              <a:rPr lang="ko">
                <a:solidFill>
                  <a:schemeClr val="dk1"/>
                </a:solidFill>
              </a:rPr>
              <a:t>신호등 시간 안내</a:t>
            </a:r>
            <a:endParaRPr>
              <a:solidFill>
                <a:schemeClr val="dk1"/>
              </a:solidFill>
            </a:endParaRPr>
          </a:p>
          <a:p>
            <a:pPr indent="0" lvl="0" marL="457200" rtl="0" algn="l">
              <a:lnSpc>
                <a:spcPct val="115000"/>
              </a:lnSpc>
              <a:spcBef>
                <a:spcPts val="0"/>
              </a:spcBef>
              <a:spcAft>
                <a:spcPts val="0"/>
              </a:spcAft>
              <a:buClr>
                <a:schemeClr val="dk1"/>
              </a:buClr>
              <a:buSzPts val="1100"/>
              <a:buFont typeface="Arial"/>
              <a:buNone/>
            </a:pPr>
            <a:r>
              <a:rPr lang="ko">
                <a:solidFill>
                  <a:schemeClr val="dk1"/>
                </a:solidFill>
              </a:rPr>
              <a:t>국내 시각장애인을 위한 어플리케이션이 너무 적음. </a:t>
            </a:r>
            <a:endParaRPr>
              <a:solidFill>
                <a:schemeClr val="dk1"/>
              </a:solidFill>
            </a:endParaRPr>
          </a:p>
          <a:p>
            <a:pPr indent="0" lvl="0" marL="457200" rtl="0" algn="l">
              <a:lnSpc>
                <a:spcPct val="115000"/>
              </a:lnSpc>
              <a:spcBef>
                <a:spcPts val="0"/>
              </a:spcBef>
              <a:spcAft>
                <a:spcPts val="0"/>
              </a:spcAft>
              <a:buClr>
                <a:schemeClr val="dk1"/>
              </a:buClr>
              <a:buSzPts val="1100"/>
              <a:buFont typeface="Arial"/>
              <a:buNone/>
            </a:pPr>
            <a:r>
              <a:rPr lang="ko">
                <a:solidFill>
                  <a:schemeClr val="dk1"/>
                </a:solidFill>
              </a:rPr>
              <a:t>엉상 인식 기능</a:t>
            </a:r>
            <a:endParaRPr>
              <a:solidFill>
                <a:schemeClr val="dk1"/>
              </a:solidFill>
            </a:endParaRPr>
          </a:p>
          <a:p>
            <a:pPr indent="0" lvl="0" marL="457200" rtl="0" algn="l">
              <a:lnSpc>
                <a:spcPct val="115000"/>
              </a:lnSpc>
              <a:spcBef>
                <a:spcPts val="0"/>
              </a:spcBef>
              <a:spcAft>
                <a:spcPts val="0"/>
              </a:spcAft>
              <a:buClr>
                <a:schemeClr val="dk1"/>
              </a:buClr>
              <a:buSzPts val="1100"/>
              <a:buFont typeface="Arial"/>
              <a:buNone/>
            </a:pPr>
            <a:r>
              <a:rPr lang="ko">
                <a:solidFill>
                  <a:schemeClr val="dk1"/>
                </a:solidFill>
              </a:rPr>
              <a:t>엉터리 점자블록 정보 알림</a:t>
            </a:r>
            <a:endParaRPr/>
          </a:p>
        </p:txBody>
      </p:sp>
      <p:sp>
        <p:nvSpPr>
          <p:cNvPr id="379" name="Google Shape;379;g939475bc5f_2_4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939475bc5f_2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g939475bc5f_2_5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939475bc5f_2_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g939475bc5f_2_70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939475bc5f_1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g939475bc5f_14_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939475bc5f_2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939475bc5f_2_1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939475bc5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939475bc5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맨처음 동기 - by 코로나 온라인강의-&gt; 시각장애인 불편</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939475bc5f_2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시각장애인들의 불편점들(?) 찾기</a:t>
            </a:r>
            <a:endParaRPr/>
          </a:p>
        </p:txBody>
      </p:sp>
      <p:sp>
        <p:nvSpPr>
          <p:cNvPr id="207" name="Google Shape;207;g939475bc5f_2_1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939475bc5f_2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u="sng">
                <a:solidFill>
                  <a:schemeClr val="hlink"/>
                </a:solidFill>
                <a:hlinkClick r:id="rId2"/>
              </a:rPr>
              <a:t>http://kids.hankooki.com/lpage/news/201605/kd20160518150256125630.htm</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죽음으로 내모는 엉터리 점자블록</a:t>
            </a:r>
            <a:endParaRPr/>
          </a:p>
        </p:txBody>
      </p:sp>
      <p:sp>
        <p:nvSpPr>
          <p:cNvPr id="219" name="Google Shape;219;g939475bc5f_2_20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939475bc5f_2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(2)</a:t>
            </a:r>
            <a:endParaRPr/>
          </a:p>
        </p:txBody>
      </p:sp>
      <p:sp>
        <p:nvSpPr>
          <p:cNvPr id="232" name="Google Shape;232;g939475bc5f_2_24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939475bc5f_1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
              <a:t>시각장애인들의 불편점들(?) 찾기</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 어플을 만들면 좋겠다 라고 생각하여 어플을 개발하고자 함. </a:t>
            </a:r>
            <a:endParaRPr/>
          </a:p>
        </p:txBody>
      </p:sp>
      <p:sp>
        <p:nvSpPr>
          <p:cNvPr id="245" name="Google Shape;245;g939475bc5f_11_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939475bc5f_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939475bc5f_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내용" type="obj">
  <p:cSld name="OBJECT">
    <p:spTree>
      <p:nvGrpSpPr>
        <p:cNvPr id="56" name="Shape 56"/>
        <p:cNvGrpSpPr/>
        <p:nvPr/>
      </p:nvGrpSpPr>
      <p:grpSpPr>
        <a:xfrm>
          <a:off x="0" y="0"/>
          <a:ext cx="0" cy="0"/>
          <a:chOff x="0" y="0"/>
          <a:chExt cx="0" cy="0"/>
        </a:xfrm>
      </p:grpSpPr>
      <p:sp>
        <p:nvSpPr>
          <p:cNvPr id="57" name="Google Shape;57;p14"/>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9" name="Google Shape;59;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슬라이드" type="title">
  <p:cSld name="TITLE">
    <p:spTree>
      <p:nvGrpSpPr>
        <p:cNvPr id="62" name="Shape 62"/>
        <p:cNvGrpSpPr/>
        <p:nvPr/>
      </p:nvGrpSpPr>
      <p:grpSpPr>
        <a:xfrm>
          <a:off x="0" y="0"/>
          <a:ext cx="0" cy="0"/>
          <a:chOff x="0" y="0"/>
          <a:chExt cx="0" cy="0"/>
        </a:xfrm>
      </p:grpSpPr>
      <p:sp>
        <p:nvSpPr>
          <p:cNvPr id="63" name="Google Shape;63;p15"/>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algn="ctr">
              <a:lnSpc>
                <a:spcPct val="90000"/>
              </a:lnSpc>
              <a:spcBef>
                <a:spcPts val="0"/>
              </a:spcBef>
              <a:spcAft>
                <a:spcPts val="0"/>
              </a:spcAft>
              <a:buClr>
                <a:schemeClr val="dk1"/>
              </a:buClr>
              <a:buSzPts val="4500"/>
              <a:buFont typeface="Malgun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4" name="Google Shape;64;p15"/>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65" name="Google Shape;65;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6" name="Google Shape;66;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구역 머리글" type="secHead">
  <p:cSld name="SECTION_HEADER">
    <p:spTree>
      <p:nvGrpSpPr>
        <p:cNvPr id="68" name="Shape 68"/>
        <p:cNvGrpSpPr/>
        <p:nvPr/>
      </p:nvGrpSpPr>
      <p:grpSpPr>
        <a:xfrm>
          <a:off x="0" y="0"/>
          <a:ext cx="0" cy="0"/>
          <a:chOff x="0" y="0"/>
          <a:chExt cx="0" cy="0"/>
        </a:xfrm>
      </p:grpSpPr>
      <p:sp>
        <p:nvSpPr>
          <p:cNvPr id="69" name="Google Shape;69;p16"/>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4500"/>
              <a:buFont typeface="Malgun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0" name="Google Shape;70;p16"/>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71" name="Google Shape;71;p1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2" name="Google Shape;72;p1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콘텐츠 2개" type="twoObj">
  <p:cSld name="TWO_OBJECTS">
    <p:spTree>
      <p:nvGrpSpPr>
        <p:cNvPr id="74" name="Shape 74"/>
        <p:cNvGrpSpPr/>
        <p:nvPr/>
      </p:nvGrpSpPr>
      <p:grpSpPr>
        <a:xfrm>
          <a:off x="0" y="0"/>
          <a:ext cx="0" cy="0"/>
          <a:chOff x="0" y="0"/>
          <a:chExt cx="0" cy="0"/>
        </a:xfrm>
      </p:grpSpPr>
      <p:sp>
        <p:nvSpPr>
          <p:cNvPr id="75" name="Google Shape;75;p1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7" name="Google Shape;77;p17"/>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8" name="Google Shape;78;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9" name="Google Shape;79;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비교"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4" name="Google Shape;84;p18"/>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5" name="Google Shape;85;p18"/>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6" name="Google Shape;86;p18"/>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7" name="Google Shape;87;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만"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빈 화면"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콘텐츠"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Malgun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1"/>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02" name="Google Shape;102;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03" name="Google Shape;103;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그림"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Malgun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8" name="Google Shape;108;p22"/>
          <p:cNvSpPr/>
          <p:nvPr>
            <p:ph idx="2" type="pic"/>
          </p:nvPr>
        </p:nvSpPr>
        <p:spPr>
          <a:xfrm>
            <a:off x="3887391" y="740569"/>
            <a:ext cx="4629150" cy="3655219"/>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Malgun Gothic"/>
                <a:ea typeface="Malgun Gothic"/>
                <a:cs typeface="Malgun Gothic"/>
                <a:sym typeface="Malgun Gothic"/>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Malgun Gothic"/>
                <a:ea typeface="Malgun Gothic"/>
                <a:cs typeface="Malgun Gothic"/>
                <a:sym typeface="Malgun Gothic"/>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Malgun Gothic"/>
                <a:ea typeface="Malgun Gothic"/>
                <a:cs typeface="Malgun Gothic"/>
                <a:sym typeface="Malgun Gothic"/>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Malgun Gothic"/>
                <a:ea typeface="Malgun Gothic"/>
                <a:cs typeface="Malgun Gothic"/>
                <a:sym typeface="Malgun Gothic"/>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Malgun Gothic"/>
                <a:ea typeface="Malgun Gothic"/>
                <a:cs typeface="Malgun Gothic"/>
                <a:sym typeface="Malgun Gothic"/>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Malgun Gothic"/>
                <a:ea typeface="Malgun Gothic"/>
                <a:cs typeface="Malgun Gothic"/>
                <a:sym typeface="Malgun Gothic"/>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Malgun Gothic"/>
                <a:ea typeface="Malgun Gothic"/>
                <a:cs typeface="Malgun Gothic"/>
                <a:sym typeface="Malgun Gothic"/>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Malgun Gothic"/>
                <a:ea typeface="Malgun Gothic"/>
                <a:cs typeface="Malgun Gothic"/>
                <a:sym typeface="Malgun Gothic"/>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Malgun Gothic"/>
                <a:ea typeface="Malgun Gothic"/>
                <a:cs typeface="Malgun Gothic"/>
                <a:sym typeface="Malgun Gothic"/>
              </a:defRPr>
            </a:lvl9pPr>
          </a:lstStyle>
          <a:p/>
        </p:txBody>
      </p:sp>
      <p:sp>
        <p:nvSpPr>
          <p:cNvPr id="109" name="Google Shape;109;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0" name="Google Shape;110;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세로 텍스트"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5" name="Google Shape;115;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6" name="Google Shape;116;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세로 제목 및 텍스트"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350073" y="1467446"/>
            <a:ext cx="4358879" cy="1971675"/>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1" name="Google Shape;121;p24"/>
          <p:cNvSpPr txBox="1"/>
          <p:nvPr>
            <p:ph idx="1" type="body"/>
          </p:nvPr>
        </p:nvSpPr>
        <p:spPr>
          <a:xfrm rot="5400000">
            <a:off x="1349573" y="-447079"/>
            <a:ext cx="4358879" cy="5800725"/>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2" name="Google Shape;122;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3" name="Google Shape;123;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CEA"/>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Malgun Gothic"/>
              <a:buNone/>
              <a:defRPr b="0" i="0" sz="3300" u="none" cap="none" strike="noStrike">
                <a:solidFill>
                  <a:schemeClr val="dk1"/>
                </a:solidFill>
                <a:latin typeface="Malgun Gothic"/>
                <a:ea typeface="Malgun Gothic"/>
                <a:cs typeface="Malgun Gothic"/>
                <a:sym typeface="Malgun Gothic"/>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Malgun Gothic"/>
                <a:ea typeface="Malgun Gothic"/>
                <a:cs typeface="Malgun Gothic"/>
                <a:sym typeface="Malgun Gothic"/>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Malgun Gothic"/>
                <a:ea typeface="Malgun Gothic"/>
                <a:cs typeface="Malgun Gothic"/>
                <a:sym typeface="Malgun Gothic"/>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Malgun Gothic"/>
                <a:ea typeface="Malgun Gothic"/>
                <a:cs typeface="Malgun Gothic"/>
                <a:sym typeface="Malgun Gothic"/>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Malgun Gothic"/>
                <a:ea typeface="Malgun Gothic"/>
                <a:cs typeface="Malgun Gothic"/>
                <a:sym typeface="Malgun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Malgun Gothic"/>
                <a:ea typeface="Malgun Gothic"/>
                <a:cs typeface="Malgun Gothic"/>
                <a:sym typeface="Malgun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Malgun Gothic"/>
                <a:ea typeface="Malgun Gothic"/>
                <a:cs typeface="Malgun Gothic"/>
                <a:sym typeface="Malgun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Malgun Gothic"/>
                <a:ea typeface="Malgun Gothic"/>
                <a:cs typeface="Malgun Gothic"/>
                <a:sym typeface="Malgun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Malgun Gothic"/>
                <a:ea typeface="Malgun Gothic"/>
                <a:cs typeface="Malgun Gothic"/>
                <a:sym typeface="Malgun Gothic"/>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Malgun Gothic"/>
                <a:ea typeface="Malgun Gothic"/>
                <a:cs typeface="Malgun Gothic"/>
                <a:sym typeface="Malgun Gothic"/>
              </a:defRPr>
            </a:lvl1pPr>
            <a:lvl2pPr lvl="1"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Malgun Gothic"/>
                <a:ea typeface="Malgun Gothic"/>
                <a:cs typeface="Malgun Gothic"/>
                <a:sym typeface="Malgun Gothic"/>
              </a:defRPr>
            </a:lvl1pPr>
            <a:lvl2pPr lvl="1"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100"/>
              <a:buNone/>
              <a:defRPr b="0" i="0" sz="1400" u="none" cap="none" strike="noStrike">
                <a:solidFill>
                  <a:schemeClr val="dk1"/>
                </a:solidFill>
                <a:latin typeface="Malgun Gothic"/>
                <a:ea typeface="Malgun Gothic"/>
                <a:cs typeface="Malgun Gothic"/>
                <a:sym typeface="Malgun Gothic"/>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Malgun Gothic"/>
                <a:ea typeface="Malgun Gothic"/>
                <a:cs typeface="Malgun Gothic"/>
                <a:sym typeface="Malgun Gothic"/>
              </a:defRPr>
            </a:lvl1pPr>
            <a:lvl2pPr indent="0" lvl="1" marL="0" marR="0" rtl="0" algn="r">
              <a:spcBef>
                <a:spcPts val="0"/>
              </a:spcBef>
              <a:buNone/>
              <a:defRPr b="0" i="0" sz="900" u="none" cap="none" strike="noStrike">
                <a:solidFill>
                  <a:srgbClr val="888888"/>
                </a:solidFill>
                <a:latin typeface="Malgun Gothic"/>
                <a:ea typeface="Malgun Gothic"/>
                <a:cs typeface="Malgun Gothic"/>
                <a:sym typeface="Malgun Gothic"/>
              </a:defRPr>
            </a:lvl2pPr>
            <a:lvl3pPr indent="0" lvl="2" marL="0" marR="0" rtl="0" algn="r">
              <a:spcBef>
                <a:spcPts val="0"/>
              </a:spcBef>
              <a:buNone/>
              <a:defRPr b="0" i="0" sz="900" u="none" cap="none" strike="noStrike">
                <a:solidFill>
                  <a:srgbClr val="888888"/>
                </a:solidFill>
                <a:latin typeface="Malgun Gothic"/>
                <a:ea typeface="Malgun Gothic"/>
                <a:cs typeface="Malgun Gothic"/>
                <a:sym typeface="Malgun Gothic"/>
              </a:defRPr>
            </a:lvl3pPr>
            <a:lvl4pPr indent="0" lvl="3" marL="0" marR="0" rtl="0" algn="r">
              <a:spcBef>
                <a:spcPts val="0"/>
              </a:spcBef>
              <a:buNone/>
              <a:defRPr b="0" i="0" sz="900" u="none" cap="none" strike="noStrike">
                <a:solidFill>
                  <a:srgbClr val="888888"/>
                </a:solidFill>
                <a:latin typeface="Malgun Gothic"/>
                <a:ea typeface="Malgun Gothic"/>
                <a:cs typeface="Malgun Gothic"/>
                <a:sym typeface="Malgun Gothic"/>
              </a:defRPr>
            </a:lvl4pPr>
            <a:lvl5pPr indent="0" lvl="4" marL="0" marR="0" rtl="0" algn="r">
              <a:spcBef>
                <a:spcPts val="0"/>
              </a:spcBef>
              <a:buNone/>
              <a:defRPr b="0" i="0" sz="900" u="none" cap="none" strike="noStrike">
                <a:solidFill>
                  <a:srgbClr val="888888"/>
                </a:solidFill>
                <a:latin typeface="Malgun Gothic"/>
                <a:ea typeface="Malgun Gothic"/>
                <a:cs typeface="Malgun Gothic"/>
                <a:sym typeface="Malgun Gothic"/>
              </a:defRPr>
            </a:lvl5pPr>
            <a:lvl6pPr indent="0" lvl="5" marL="0" marR="0" rtl="0" algn="r">
              <a:spcBef>
                <a:spcPts val="0"/>
              </a:spcBef>
              <a:buNone/>
              <a:defRPr b="0" i="0" sz="900" u="none" cap="none" strike="noStrike">
                <a:solidFill>
                  <a:srgbClr val="888888"/>
                </a:solidFill>
                <a:latin typeface="Malgun Gothic"/>
                <a:ea typeface="Malgun Gothic"/>
                <a:cs typeface="Malgun Gothic"/>
                <a:sym typeface="Malgun Gothic"/>
              </a:defRPr>
            </a:lvl6pPr>
            <a:lvl7pPr indent="0" lvl="6" marL="0" marR="0" rtl="0" algn="r">
              <a:spcBef>
                <a:spcPts val="0"/>
              </a:spcBef>
              <a:buNone/>
              <a:defRPr b="0" i="0" sz="900" u="none" cap="none" strike="noStrike">
                <a:solidFill>
                  <a:srgbClr val="888888"/>
                </a:solidFill>
                <a:latin typeface="Malgun Gothic"/>
                <a:ea typeface="Malgun Gothic"/>
                <a:cs typeface="Malgun Gothic"/>
                <a:sym typeface="Malgun Gothic"/>
              </a:defRPr>
            </a:lvl7pPr>
            <a:lvl8pPr indent="0" lvl="7" marL="0" marR="0" rtl="0" algn="r">
              <a:spcBef>
                <a:spcPts val="0"/>
              </a:spcBef>
              <a:buNone/>
              <a:defRPr b="0" i="0" sz="900" u="none" cap="none" strike="noStrike">
                <a:solidFill>
                  <a:srgbClr val="888888"/>
                </a:solidFill>
                <a:latin typeface="Malgun Gothic"/>
                <a:ea typeface="Malgun Gothic"/>
                <a:cs typeface="Malgun Gothic"/>
                <a:sym typeface="Malgun Gothic"/>
              </a:defRPr>
            </a:lvl8pPr>
            <a:lvl9pPr indent="0" lvl="8" marL="0" marR="0" rtl="0" algn="r">
              <a:spcBef>
                <a:spcPts val="0"/>
              </a:spcBef>
              <a:buNone/>
              <a:defRPr b="0" i="0" sz="900" u="none" cap="none" strike="noStrike">
                <a:solidFill>
                  <a:srgbClr val="888888"/>
                </a:solidFill>
                <a:latin typeface="Malgun Gothic"/>
                <a:ea typeface="Malgun Gothic"/>
                <a:cs typeface="Malgun Gothic"/>
                <a:sym typeface="Malgun Gothic"/>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4.jpg"/><Relationship Id="rId4" Type="http://schemas.openxmlformats.org/officeDocument/2006/relationships/hyperlink" Target="https://1boon.kakao.com/bloter/307031" TargetMode="External"/><Relationship Id="rId5" Type="http://schemas.openxmlformats.org/officeDocument/2006/relationships/hyperlink" Target="https://www.bemyeyes.com/" TargetMode="External"/><Relationship Id="rId6" Type="http://schemas.openxmlformats.org/officeDocument/2006/relationships/hyperlink" Target="https://www.bemyeyes.com/" TargetMode="External"/><Relationship Id="rId7"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hyperlink" Target="https://www.youtube.com/watch?v=sFr25PkfMUI" TargetMode="Externa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hyperlink" Target="https://muznak.tistory.com/212"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hyperlink" Target="https://www.mysullivan.or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txBox="1"/>
          <p:nvPr/>
        </p:nvSpPr>
        <p:spPr>
          <a:xfrm>
            <a:off x="2414893" y="2407600"/>
            <a:ext cx="4326377" cy="392415"/>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ko" sz="2100">
                <a:solidFill>
                  <a:schemeClr val="dk1"/>
                </a:solidFill>
              </a:rPr>
              <a:t>컴퓨터종합설계 2주차 발표</a:t>
            </a:r>
            <a:endParaRPr b="0" i="0" sz="2100" u="none" cap="none" strike="noStrike">
              <a:solidFill>
                <a:schemeClr val="dk1"/>
              </a:solidFill>
              <a:latin typeface="Arial"/>
              <a:ea typeface="Arial"/>
              <a:cs typeface="Arial"/>
              <a:sym typeface="Arial"/>
            </a:endParaRPr>
          </a:p>
        </p:txBody>
      </p:sp>
      <p:sp>
        <p:nvSpPr>
          <p:cNvPr id="130" name="Google Shape;130;p25"/>
          <p:cNvSpPr txBox="1"/>
          <p:nvPr/>
        </p:nvSpPr>
        <p:spPr>
          <a:xfrm>
            <a:off x="2408855" y="2893687"/>
            <a:ext cx="4326300" cy="2538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ko" sz="1200">
                <a:solidFill>
                  <a:schemeClr val="dk1"/>
                </a:solidFill>
              </a:rPr>
              <a:t>김난영</a:t>
            </a:r>
            <a:endParaRPr b="0" i="0" sz="1200" u="none" cap="none" strike="noStrike">
              <a:solidFill>
                <a:schemeClr val="dk1"/>
              </a:solidFill>
              <a:latin typeface="Arial"/>
              <a:ea typeface="Arial"/>
              <a:cs typeface="Arial"/>
              <a:sym typeface="Arial"/>
            </a:endParaRPr>
          </a:p>
        </p:txBody>
      </p:sp>
      <p:cxnSp>
        <p:nvCxnSpPr>
          <p:cNvPr id="131" name="Google Shape;131;p25"/>
          <p:cNvCxnSpPr/>
          <p:nvPr/>
        </p:nvCxnSpPr>
        <p:spPr>
          <a:xfrm>
            <a:off x="2540832" y="2814607"/>
            <a:ext cx="4067199" cy="0"/>
          </a:xfrm>
          <a:prstGeom prst="straightConnector1">
            <a:avLst/>
          </a:prstGeom>
          <a:noFill/>
          <a:ln cap="flat" cmpd="sng" w="9525">
            <a:solidFill>
              <a:srgbClr val="595A5C"/>
            </a:solidFill>
            <a:prstDash val="solid"/>
            <a:miter lim="800000"/>
            <a:headEnd len="sm" w="sm" type="none"/>
            <a:tailEnd len="sm" w="sm" type="none"/>
          </a:ln>
        </p:spPr>
      </p:cxnSp>
      <p:grpSp>
        <p:nvGrpSpPr>
          <p:cNvPr id="132" name="Google Shape;132;p25"/>
          <p:cNvGrpSpPr/>
          <p:nvPr/>
        </p:nvGrpSpPr>
        <p:grpSpPr>
          <a:xfrm>
            <a:off x="3917811" y="938637"/>
            <a:ext cx="1316882" cy="1308457"/>
            <a:chOff x="5301571" y="930500"/>
            <a:chExt cx="1755843" cy="1744610"/>
          </a:xfrm>
        </p:grpSpPr>
        <p:sp>
          <p:nvSpPr>
            <p:cNvPr id="133" name="Google Shape;133;p25"/>
            <p:cNvSpPr/>
            <p:nvPr/>
          </p:nvSpPr>
          <p:spPr>
            <a:xfrm>
              <a:off x="5301571" y="2120635"/>
              <a:ext cx="535022" cy="554475"/>
            </a:xfrm>
            <a:prstGeom prst="ellips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34" name="Google Shape;134;p25"/>
            <p:cNvSpPr/>
            <p:nvPr/>
          </p:nvSpPr>
          <p:spPr>
            <a:xfrm>
              <a:off x="5911982" y="2120635"/>
              <a:ext cx="535022" cy="554475"/>
            </a:xfrm>
            <a:prstGeom prst="ellips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35" name="Google Shape;135;p25"/>
            <p:cNvSpPr/>
            <p:nvPr/>
          </p:nvSpPr>
          <p:spPr>
            <a:xfrm>
              <a:off x="6522392" y="2120635"/>
              <a:ext cx="535022" cy="554475"/>
            </a:xfrm>
            <a:prstGeom prst="ellips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36" name="Google Shape;136;p25"/>
            <p:cNvSpPr/>
            <p:nvPr/>
          </p:nvSpPr>
          <p:spPr>
            <a:xfrm>
              <a:off x="5301571" y="1527748"/>
              <a:ext cx="535022" cy="554475"/>
            </a:xfrm>
            <a:prstGeom prst="ellipse">
              <a:avLst/>
            </a:prstGeom>
            <a:solidFill>
              <a:srgbClr val="595A5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37" name="Google Shape;137;p25"/>
            <p:cNvSpPr/>
            <p:nvPr/>
          </p:nvSpPr>
          <p:spPr>
            <a:xfrm>
              <a:off x="5911982" y="1527748"/>
              <a:ext cx="535022" cy="554475"/>
            </a:xfrm>
            <a:prstGeom prst="ellipse">
              <a:avLst/>
            </a:prstGeom>
            <a:solidFill>
              <a:srgbClr val="595A5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38" name="Google Shape;138;p25"/>
            <p:cNvSpPr/>
            <p:nvPr/>
          </p:nvSpPr>
          <p:spPr>
            <a:xfrm>
              <a:off x="6522392" y="1527748"/>
              <a:ext cx="535022" cy="554475"/>
            </a:xfrm>
            <a:prstGeom prst="ellipse">
              <a:avLst/>
            </a:prstGeom>
            <a:solidFill>
              <a:srgbClr val="595A5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39" name="Google Shape;139;p25"/>
            <p:cNvSpPr/>
            <p:nvPr/>
          </p:nvSpPr>
          <p:spPr>
            <a:xfrm>
              <a:off x="5301571" y="930500"/>
              <a:ext cx="535022" cy="554475"/>
            </a:xfrm>
            <a:prstGeom prst="ellipse">
              <a:avLst/>
            </a:prstGeom>
            <a:solidFill>
              <a:srgbClr val="B5DCE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40" name="Google Shape;140;p25"/>
            <p:cNvSpPr/>
            <p:nvPr/>
          </p:nvSpPr>
          <p:spPr>
            <a:xfrm>
              <a:off x="5911982" y="930500"/>
              <a:ext cx="535022" cy="554475"/>
            </a:xfrm>
            <a:prstGeom prst="ellipse">
              <a:avLst/>
            </a:prstGeom>
            <a:solidFill>
              <a:srgbClr val="B5DCE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41" name="Google Shape;141;p25"/>
            <p:cNvSpPr/>
            <p:nvPr/>
          </p:nvSpPr>
          <p:spPr>
            <a:xfrm>
              <a:off x="6522392" y="930500"/>
              <a:ext cx="535022" cy="554475"/>
            </a:xfrm>
            <a:prstGeom prst="ellipse">
              <a:avLst/>
            </a:prstGeom>
            <a:solidFill>
              <a:srgbClr val="B5DCE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grpSp>
      <p:sp>
        <p:nvSpPr>
          <p:cNvPr id="142" name="Google Shape;142;p25"/>
          <p:cNvSpPr txBox="1"/>
          <p:nvPr/>
        </p:nvSpPr>
        <p:spPr>
          <a:xfrm>
            <a:off x="2414893" y="4955245"/>
            <a:ext cx="4326377" cy="184666"/>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0" i="0" lang="ko" sz="800" u="none" cap="none" strike="noStrike">
                <a:solidFill>
                  <a:schemeClr val="dk1"/>
                </a:solidFill>
                <a:latin typeface="Arial"/>
                <a:ea typeface="Arial"/>
                <a:cs typeface="Arial"/>
                <a:sym typeface="Arial"/>
              </a:rPr>
              <a:t>Copyright ⓒ Slug. All right reserved.</a:t>
            </a:r>
            <a:endParaRPr b="0" i="0" sz="800" u="none" cap="none" strike="noStrike">
              <a:solidFill>
                <a:schemeClr val="dk1"/>
              </a:solidFill>
              <a:latin typeface="Arial"/>
              <a:ea typeface="Arial"/>
              <a:cs typeface="Arial"/>
              <a:sym typeface="Arial"/>
            </a:endParaRPr>
          </a:p>
        </p:txBody>
      </p:sp>
      <p:sp>
        <p:nvSpPr>
          <p:cNvPr id="143" name="Google Shape;143;p25"/>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
        <p:nvSpPr>
          <p:cNvPr id="144" name="Google Shape;144;p25"/>
          <p:cNvSpPr txBox="1"/>
          <p:nvPr/>
        </p:nvSpPr>
        <p:spPr>
          <a:xfrm>
            <a:off x="6457950" y="4123775"/>
            <a:ext cx="2327400" cy="39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Malgun Gothic"/>
                <a:ea typeface="Malgun Gothic"/>
                <a:cs typeface="Malgun Gothic"/>
                <a:sym typeface="Malgun Gothic"/>
              </a:rPr>
              <a:t>8조 김난영  김혜윤 이영주</a:t>
            </a:r>
            <a:endParaRPr>
              <a:latin typeface="Malgun Gothic"/>
              <a:ea typeface="Malgun Gothic"/>
              <a:cs typeface="Malgun Gothic"/>
              <a:sym typeface="Malgun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grpSp>
        <p:nvGrpSpPr>
          <p:cNvPr id="275" name="Google Shape;275;p34"/>
          <p:cNvGrpSpPr/>
          <p:nvPr/>
        </p:nvGrpSpPr>
        <p:grpSpPr>
          <a:xfrm>
            <a:off x="1608138" y="1908243"/>
            <a:ext cx="832546" cy="761850"/>
            <a:chOff x="1784261" y="1172724"/>
            <a:chExt cx="1110061" cy="1015800"/>
          </a:xfrm>
        </p:grpSpPr>
        <p:sp>
          <p:nvSpPr>
            <p:cNvPr id="276" name="Google Shape;276;p34"/>
            <p:cNvSpPr/>
            <p:nvPr/>
          </p:nvSpPr>
          <p:spPr>
            <a:xfrm rot="5400000">
              <a:off x="1784261" y="1297878"/>
              <a:ext cx="594915" cy="594915"/>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277" name="Google Shape;277;p34"/>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4500">
                  <a:solidFill>
                    <a:schemeClr val="dk1"/>
                  </a:solidFill>
                  <a:latin typeface="Arial"/>
                  <a:ea typeface="Arial"/>
                  <a:cs typeface="Arial"/>
                  <a:sym typeface="Arial"/>
                </a:rPr>
                <a:t>02</a:t>
              </a:r>
              <a:endParaRPr sz="4500">
                <a:solidFill>
                  <a:schemeClr val="dk1"/>
                </a:solidFill>
                <a:latin typeface="Arial"/>
                <a:ea typeface="Arial"/>
                <a:cs typeface="Arial"/>
                <a:sym typeface="Arial"/>
              </a:endParaRPr>
            </a:p>
          </p:txBody>
        </p:sp>
        <p:sp>
          <p:nvSpPr>
            <p:cNvPr id="278" name="Google Shape;278;p34"/>
            <p:cNvSpPr/>
            <p:nvPr/>
          </p:nvSpPr>
          <p:spPr>
            <a:xfrm>
              <a:off x="1819074" y="1964987"/>
              <a:ext cx="953310" cy="194552"/>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279" name="Google Shape;279;p34"/>
          <p:cNvSpPr txBox="1"/>
          <p:nvPr/>
        </p:nvSpPr>
        <p:spPr>
          <a:xfrm>
            <a:off x="1529732" y="2571750"/>
            <a:ext cx="1742400" cy="276900"/>
          </a:xfrm>
          <a:prstGeom prst="rect">
            <a:avLst/>
          </a:prstGeom>
          <a:noFill/>
          <a:ln>
            <a:noFill/>
          </a:ln>
        </p:spPr>
        <p:txBody>
          <a:bodyPr anchorCtr="0" anchor="t" bIns="34275" lIns="68575" spcFirstLastPara="1" rIns="68575" wrap="square" tIns="34275">
            <a:noAutofit/>
          </a:bodyPr>
          <a:lstStyle/>
          <a:p>
            <a:pPr indent="0" lvl="0" marL="0" rtl="0" algn="l">
              <a:spcBef>
                <a:spcPts val="0"/>
              </a:spcBef>
              <a:spcAft>
                <a:spcPts val="0"/>
              </a:spcAft>
              <a:buClr>
                <a:schemeClr val="dk1"/>
              </a:buClr>
              <a:buFont typeface="Arial"/>
              <a:buNone/>
            </a:pPr>
            <a:r>
              <a:rPr lang="ko">
                <a:solidFill>
                  <a:schemeClr val="dk1"/>
                </a:solidFill>
              </a:rPr>
              <a:t>국내·외 유사사례</a:t>
            </a:r>
            <a:endParaRPr>
              <a:solidFill>
                <a:schemeClr val="dk1"/>
              </a:solidFill>
            </a:endParaRPr>
          </a:p>
          <a:p>
            <a:pPr indent="0" lvl="0" marL="0" marR="0" rtl="0" algn="l">
              <a:spcBef>
                <a:spcPts val="0"/>
              </a:spcBef>
              <a:spcAft>
                <a:spcPts val="0"/>
              </a:spcAft>
              <a:buNone/>
            </a:pPr>
            <a:r>
              <a:t/>
            </a:r>
            <a:endParaRPr>
              <a:solidFill>
                <a:schemeClr val="dk1"/>
              </a:solidFill>
            </a:endParaRPr>
          </a:p>
        </p:txBody>
      </p:sp>
      <p:sp>
        <p:nvSpPr>
          <p:cNvPr id="280" name="Google Shape;280;p34"/>
          <p:cNvSpPr/>
          <p:nvPr/>
        </p:nvSpPr>
        <p:spPr>
          <a:xfrm>
            <a:off x="0" y="2648354"/>
            <a:ext cx="1357009" cy="34289"/>
          </a:xfrm>
          <a:prstGeom prst="rect">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281" name="Google Shape;281;p34"/>
          <p:cNvSpPr/>
          <p:nvPr/>
        </p:nvSpPr>
        <p:spPr>
          <a:xfrm>
            <a:off x="2943260" y="2648354"/>
            <a:ext cx="6200740" cy="34289"/>
          </a:xfrm>
          <a:prstGeom prst="rect">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282" name="Google Shape;282;p34"/>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grpSp>
        <p:nvGrpSpPr>
          <p:cNvPr id="287" name="Google Shape;287;p35"/>
          <p:cNvGrpSpPr/>
          <p:nvPr/>
        </p:nvGrpSpPr>
        <p:grpSpPr>
          <a:xfrm>
            <a:off x="169299" y="50318"/>
            <a:ext cx="832535" cy="761850"/>
            <a:chOff x="1784276" y="1172724"/>
            <a:chExt cx="1110046" cy="1015800"/>
          </a:xfrm>
        </p:grpSpPr>
        <p:sp>
          <p:nvSpPr>
            <p:cNvPr id="288" name="Google Shape;288;p35"/>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289" name="Google Shape;289;p35"/>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a:t>
              </a:r>
              <a:r>
                <a:rPr lang="ko" sz="4500">
                  <a:solidFill>
                    <a:schemeClr val="dk1"/>
                  </a:solidFill>
                </a:rPr>
                <a:t>2</a:t>
              </a:r>
              <a:endParaRPr sz="4500">
                <a:solidFill>
                  <a:schemeClr val="dk1"/>
                </a:solidFill>
                <a:latin typeface="Arial"/>
                <a:ea typeface="Arial"/>
                <a:cs typeface="Arial"/>
                <a:sym typeface="Arial"/>
              </a:endParaRPr>
            </a:p>
          </p:txBody>
        </p:sp>
        <p:sp>
          <p:nvSpPr>
            <p:cNvPr id="290" name="Google Shape;290;p35"/>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291" name="Google Shape;291;p35"/>
          <p:cNvSpPr txBox="1"/>
          <p:nvPr/>
        </p:nvSpPr>
        <p:spPr>
          <a:xfrm>
            <a:off x="169300" y="681000"/>
            <a:ext cx="2039100" cy="276900"/>
          </a:xfrm>
          <a:prstGeom prst="rect">
            <a:avLst/>
          </a:prstGeom>
          <a:noFill/>
          <a:ln>
            <a:noFill/>
          </a:ln>
        </p:spPr>
        <p:txBody>
          <a:bodyPr anchorCtr="0" anchor="t" bIns="34275" lIns="68575" spcFirstLastPara="1" rIns="68575" wrap="square" tIns="34275">
            <a:noAutofit/>
          </a:bodyPr>
          <a:lstStyle/>
          <a:p>
            <a:pPr indent="0" lvl="0" marL="0" rtl="0" algn="l">
              <a:spcBef>
                <a:spcPts val="0"/>
              </a:spcBef>
              <a:spcAft>
                <a:spcPts val="0"/>
              </a:spcAft>
              <a:buClr>
                <a:schemeClr val="dk1"/>
              </a:buClr>
              <a:buFont typeface="Arial"/>
              <a:buNone/>
            </a:pPr>
            <a:r>
              <a:rPr lang="ko">
                <a:solidFill>
                  <a:schemeClr val="dk1"/>
                </a:solidFill>
              </a:rPr>
              <a:t>국내·외 유사사례</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marR="0" rtl="0" algn="l">
              <a:spcBef>
                <a:spcPts val="0"/>
              </a:spcBef>
              <a:spcAft>
                <a:spcPts val="0"/>
              </a:spcAft>
              <a:buNone/>
            </a:pPr>
            <a:r>
              <a:t/>
            </a:r>
            <a:endParaRPr>
              <a:solidFill>
                <a:schemeClr val="dk1"/>
              </a:solidFill>
            </a:endParaRPr>
          </a:p>
        </p:txBody>
      </p:sp>
      <p:sp>
        <p:nvSpPr>
          <p:cNvPr id="292" name="Google Shape;292;p35"/>
          <p:cNvSpPr txBox="1"/>
          <p:nvPr/>
        </p:nvSpPr>
        <p:spPr>
          <a:xfrm>
            <a:off x="1080054" y="195513"/>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ko" sz="1200">
                <a:solidFill>
                  <a:schemeClr val="dk1"/>
                </a:solidFill>
              </a:rPr>
              <a:t>해외</a:t>
            </a:r>
            <a:endParaRPr b="1" sz="1200">
              <a:solidFill>
                <a:schemeClr val="dk1"/>
              </a:solidFill>
            </a:endParaRPr>
          </a:p>
        </p:txBody>
      </p:sp>
      <p:sp>
        <p:nvSpPr>
          <p:cNvPr id="293" name="Google Shape;293;p35"/>
          <p:cNvSpPr txBox="1"/>
          <p:nvPr/>
        </p:nvSpPr>
        <p:spPr>
          <a:xfrm>
            <a:off x="1080054" y="436272"/>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1200">
                <a:solidFill>
                  <a:srgbClr val="7F7F7F"/>
                </a:solidFill>
              </a:rPr>
              <a:t>국내</a:t>
            </a:r>
            <a:endParaRPr sz="1200">
              <a:solidFill>
                <a:srgbClr val="7F7F7F"/>
              </a:solidFill>
              <a:latin typeface="Arial"/>
              <a:ea typeface="Arial"/>
              <a:cs typeface="Arial"/>
              <a:sym typeface="Arial"/>
            </a:endParaRPr>
          </a:p>
        </p:txBody>
      </p:sp>
      <p:pic>
        <p:nvPicPr>
          <p:cNvPr id="294" name="Google Shape;294;p35"/>
          <p:cNvPicPr preferRelativeResize="0"/>
          <p:nvPr/>
        </p:nvPicPr>
        <p:blipFill>
          <a:blip r:embed="rId3">
            <a:alphaModFix/>
          </a:blip>
          <a:stretch>
            <a:fillRect/>
          </a:stretch>
        </p:blipFill>
        <p:spPr>
          <a:xfrm>
            <a:off x="5356475" y="957900"/>
            <a:ext cx="3002378" cy="1794800"/>
          </a:xfrm>
          <a:prstGeom prst="rect">
            <a:avLst/>
          </a:prstGeom>
          <a:noFill/>
          <a:ln>
            <a:noFill/>
          </a:ln>
        </p:spPr>
      </p:pic>
      <p:sp>
        <p:nvSpPr>
          <p:cNvPr id="295" name="Google Shape;295;p35"/>
          <p:cNvSpPr txBox="1"/>
          <p:nvPr/>
        </p:nvSpPr>
        <p:spPr>
          <a:xfrm>
            <a:off x="5411530" y="2588199"/>
            <a:ext cx="2772300" cy="1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sz="800">
                <a:uFill>
                  <a:noFill/>
                </a:uFill>
                <a:hlinkClick r:id="rId4"/>
              </a:rPr>
              <a:t>https://1boon.kakao.com/bloter/307031</a:t>
            </a:r>
            <a:endParaRPr sz="1100">
              <a:latin typeface="Malgun Gothic"/>
              <a:ea typeface="Malgun Gothic"/>
              <a:cs typeface="Malgun Gothic"/>
              <a:sym typeface="Malgun Gothic"/>
            </a:endParaRPr>
          </a:p>
        </p:txBody>
      </p:sp>
      <p:sp>
        <p:nvSpPr>
          <p:cNvPr id="296" name="Google Shape;296;p35"/>
          <p:cNvSpPr txBox="1"/>
          <p:nvPr/>
        </p:nvSpPr>
        <p:spPr>
          <a:xfrm>
            <a:off x="1509700" y="4776146"/>
            <a:ext cx="2383200" cy="1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sz="900">
                <a:uFill>
                  <a:noFill/>
                </a:uFill>
                <a:hlinkClick r:id="rId5"/>
              </a:rPr>
              <a:t>https://www.bemyeyes.com</a:t>
            </a:r>
            <a:r>
              <a:rPr lang="ko" sz="1000" u="sng">
                <a:hlinkClick r:id="rId6"/>
              </a:rPr>
              <a:t>/</a:t>
            </a:r>
            <a:endParaRPr sz="1300">
              <a:latin typeface="Malgun Gothic"/>
              <a:ea typeface="Malgun Gothic"/>
              <a:cs typeface="Malgun Gothic"/>
              <a:sym typeface="Malgun Gothic"/>
            </a:endParaRPr>
          </a:p>
        </p:txBody>
      </p:sp>
      <p:sp>
        <p:nvSpPr>
          <p:cNvPr id="297" name="Google Shape;297;p35"/>
          <p:cNvSpPr txBox="1"/>
          <p:nvPr/>
        </p:nvSpPr>
        <p:spPr>
          <a:xfrm>
            <a:off x="1594725" y="1108300"/>
            <a:ext cx="3146700" cy="160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1900">
                <a:latin typeface="Malgun Gothic"/>
                <a:ea typeface="Malgun Gothic"/>
                <a:cs typeface="Malgun Gothic"/>
                <a:sym typeface="Malgun Gothic"/>
              </a:rPr>
              <a:t>Right Hear :</a:t>
            </a:r>
            <a:r>
              <a:rPr b="1" lang="ko">
                <a:latin typeface="Malgun Gothic"/>
                <a:ea typeface="Malgun Gothic"/>
                <a:cs typeface="Malgun Gothic"/>
                <a:sym typeface="Malgun Gothic"/>
              </a:rPr>
              <a:t> </a:t>
            </a:r>
            <a:r>
              <a:rPr b="1" lang="ko" sz="1000">
                <a:solidFill>
                  <a:srgbClr val="2B2B2B"/>
                </a:solidFill>
              </a:rPr>
              <a:t>위치·길안내 도우미</a:t>
            </a:r>
            <a:endParaRPr b="1" sz="1000">
              <a:solidFill>
                <a:srgbClr val="2B2B2B"/>
              </a:solidFill>
            </a:endParaRPr>
          </a:p>
          <a:p>
            <a:pPr indent="0" lvl="0" marL="0" rtl="0" algn="l">
              <a:lnSpc>
                <a:spcPct val="115000"/>
              </a:lnSpc>
              <a:spcBef>
                <a:spcPts val="0"/>
              </a:spcBef>
              <a:spcAft>
                <a:spcPts val="0"/>
              </a:spcAft>
              <a:buNone/>
            </a:pPr>
            <a:r>
              <a:t/>
            </a:r>
            <a:endParaRPr b="1" sz="1000">
              <a:solidFill>
                <a:srgbClr val="2B2B2B"/>
              </a:solidFill>
            </a:endParaRPr>
          </a:p>
          <a:p>
            <a:pPr indent="-292100" lvl="0" marL="457200" rtl="0" algn="l">
              <a:lnSpc>
                <a:spcPct val="115000"/>
              </a:lnSpc>
              <a:spcBef>
                <a:spcPts val="0"/>
              </a:spcBef>
              <a:spcAft>
                <a:spcPts val="0"/>
              </a:spcAft>
              <a:buClr>
                <a:srgbClr val="2B2B2B"/>
              </a:buClr>
              <a:buSzPts val="1000"/>
              <a:buChar char="-"/>
            </a:pPr>
            <a:r>
              <a:rPr b="1" lang="ko" sz="1000">
                <a:solidFill>
                  <a:srgbClr val="2B2B2B"/>
                </a:solidFill>
              </a:rPr>
              <a:t>사용자의 현재 위치 알림</a:t>
            </a:r>
            <a:endParaRPr b="1" sz="1000">
              <a:solidFill>
                <a:srgbClr val="2B2B2B"/>
              </a:solidFill>
            </a:endParaRPr>
          </a:p>
          <a:p>
            <a:pPr indent="-292100" lvl="0" marL="457200" rtl="0" algn="l">
              <a:lnSpc>
                <a:spcPct val="115000"/>
              </a:lnSpc>
              <a:spcBef>
                <a:spcPts val="0"/>
              </a:spcBef>
              <a:spcAft>
                <a:spcPts val="0"/>
              </a:spcAft>
              <a:buClr>
                <a:srgbClr val="2B2B2B"/>
              </a:buClr>
              <a:buSzPts val="1000"/>
              <a:buChar char="-"/>
            </a:pPr>
            <a:r>
              <a:rPr b="1" lang="ko" sz="1000">
                <a:solidFill>
                  <a:srgbClr val="2B2B2B"/>
                </a:solidFill>
              </a:rPr>
              <a:t>경로 음성 안내 서비스</a:t>
            </a:r>
            <a:endParaRPr b="1" sz="1000">
              <a:solidFill>
                <a:srgbClr val="2B2B2B"/>
              </a:solidFill>
            </a:endParaRPr>
          </a:p>
          <a:p>
            <a:pPr indent="-292100" lvl="0" marL="457200" rtl="0" algn="l">
              <a:lnSpc>
                <a:spcPct val="115000"/>
              </a:lnSpc>
              <a:spcBef>
                <a:spcPts val="0"/>
              </a:spcBef>
              <a:spcAft>
                <a:spcPts val="0"/>
              </a:spcAft>
              <a:buClr>
                <a:srgbClr val="2B2B2B"/>
              </a:buClr>
              <a:buSzPts val="1000"/>
              <a:buChar char="-"/>
            </a:pPr>
            <a:r>
              <a:rPr b="1" lang="ko" sz="1000">
                <a:solidFill>
                  <a:srgbClr val="2B2B2B"/>
                </a:solidFill>
              </a:rPr>
              <a:t>현재 상황 안내 (계단 개수)</a:t>
            </a:r>
            <a:endParaRPr b="1" sz="1000">
              <a:solidFill>
                <a:srgbClr val="2B2B2B"/>
              </a:solidFill>
            </a:endParaRPr>
          </a:p>
          <a:p>
            <a:pPr indent="-292100" lvl="0" marL="457200" rtl="0" algn="l">
              <a:lnSpc>
                <a:spcPct val="115000"/>
              </a:lnSpc>
              <a:spcBef>
                <a:spcPts val="0"/>
              </a:spcBef>
              <a:spcAft>
                <a:spcPts val="0"/>
              </a:spcAft>
              <a:buClr>
                <a:srgbClr val="2B2B2B"/>
              </a:buClr>
              <a:buSzPts val="1000"/>
              <a:buChar char="-"/>
            </a:pPr>
            <a:r>
              <a:rPr b="1" lang="ko" sz="1000">
                <a:solidFill>
                  <a:srgbClr val="2B2B2B"/>
                </a:solidFill>
              </a:rPr>
              <a:t>추가 안내 필요시 전화 서비스</a:t>
            </a:r>
            <a:endParaRPr b="1" sz="1000">
              <a:solidFill>
                <a:srgbClr val="2B2B2B"/>
              </a:solidFill>
            </a:endParaRPr>
          </a:p>
          <a:p>
            <a:pPr indent="-292100" lvl="0" marL="457200" rtl="0" algn="l">
              <a:lnSpc>
                <a:spcPct val="115000"/>
              </a:lnSpc>
              <a:spcBef>
                <a:spcPts val="0"/>
              </a:spcBef>
              <a:spcAft>
                <a:spcPts val="0"/>
              </a:spcAft>
              <a:buClr>
                <a:srgbClr val="2B2B2B"/>
              </a:buClr>
              <a:buSzPts val="1000"/>
              <a:buChar char="-"/>
            </a:pPr>
            <a:r>
              <a:rPr b="1" lang="ko" sz="1000">
                <a:solidFill>
                  <a:srgbClr val="2B2B2B"/>
                </a:solidFill>
              </a:rPr>
              <a:t>보이스오버 앱을 통한 음성 안내</a:t>
            </a:r>
            <a:endParaRPr b="1" sz="1000">
              <a:solidFill>
                <a:srgbClr val="2B2B2B"/>
              </a:solidFill>
            </a:endParaRPr>
          </a:p>
          <a:p>
            <a:pPr indent="-292100" lvl="0" marL="457200" rtl="0" algn="l">
              <a:lnSpc>
                <a:spcPct val="115000"/>
              </a:lnSpc>
              <a:spcBef>
                <a:spcPts val="0"/>
              </a:spcBef>
              <a:spcAft>
                <a:spcPts val="0"/>
              </a:spcAft>
              <a:buClr>
                <a:srgbClr val="2B2B2B"/>
              </a:buClr>
              <a:buSzPts val="1000"/>
              <a:buChar char="-"/>
            </a:pPr>
            <a:r>
              <a:rPr b="1" lang="ko" sz="1000">
                <a:solidFill>
                  <a:srgbClr val="2B2B2B"/>
                </a:solidFill>
              </a:rPr>
              <a:t>한국어 미지원</a:t>
            </a:r>
            <a:endParaRPr b="1" sz="1000">
              <a:solidFill>
                <a:srgbClr val="2B2B2B"/>
              </a:solidFill>
            </a:endParaRPr>
          </a:p>
          <a:p>
            <a:pPr indent="0" lvl="0" marL="457200" rtl="0" algn="l">
              <a:spcBef>
                <a:spcPts val="0"/>
              </a:spcBef>
              <a:spcAft>
                <a:spcPts val="0"/>
              </a:spcAft>
              <a:buNone/>
            </a:pPr>
            <a:r>
              <a:t/>
            </a:r>
            <a:endParaRPr b="1" sz="1000">
              <a:solidFill>
                <a:srgbClr val="2B2B2B"/>
              </a:solidFill>
            </a:endParaRPr>
          </a:p>
        </p:txBody>
      </p:sp>
      <p:sp>
        <p:nvSpPr>
          <p:cNvPr id="298" name="Google Shape;298;p35"/>
          <p:cNvSpPr txBox="1"/>
          <p:nvPr/>
        </p:nvSpPr>
        <p:spPr>
          <a:xfrm>
            <a:off x="4855450" y="3429600"/>
            <a:ext cx="4004400" cy="109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1900">
                <a:latin typeface="Malgun Gothic"/>
                <a:ea typeface="Malgun Gothic"/>
                <a:cs typeface="Malgun Gothic"/>
                <a:sym typeface="Malgun Gothic"/>
              </a:rPr>
              <a:t>Be My Eyes</a:t>
            </a:r>
            <a:r>
              <a:rPr b="1" lang="ko" sz="1900">
                <a:latin typeface="Malgun Gothic"/>
                <a:ea typeface="Malgun Gothic"/>
                <a:cs typeface="Malgun Gothic"/>
                <a:sym typeface="Malgun Gothic"/>
              </a:rPr>
              <a:t> :</a:t>
            </a:r>
            <a:r>
              <a:rPr b="1" lang="ko">
                <a:latin typeface="Malgun Gothic"/>
                <a:ea typeface="Malgun Gothic"/>
                <a:cs typeface="Malgun Gothic"/>
                <a:sym typeface="Malgun Gothic"/>
              </a:rPr>
              <a:t> </a:t>
            </a:r>
            <a:r>
              <a:rPr b="1" lang="ko" sz="1000">
                <a:solidFill>
                  <a:srgbClr val="2B2B2B"/>
                </a:solidFill>
              </a:rPr>
              <a:t>눈이 필요할 땐 불러주세요</a:t>
            </a:r>
            <a:endParaRPr b="1" sz="1000">
              <a:solidFill>
                <a:srgbClr val="2B2B2B"/>
              </a:solidFill>
            </a:endParaRPr>
          </a:p>
          <a:p>
            <a:pPr indent="0" lvl="0" marL="0" rtl="0" algn="l">
              <a:spcBef>
                <a:spcPts val="0"/>
              </a:spcBef>
              <a:spcAft>
                <a:spcPts val="0"/>
              </a:spcAft>
              <a:buNone/>
            </a:pPr>
            <a:r>
              <a:t/>
            </a:r>
            <a:endParaRPr b="1" sz="1000">
              <a:solidFill>
                <a:srgbClr val="2B2B2B"/>
              </a:solidFill>
            </a:endParaRPr>
          </a:p>
          <a:p>
            <a:pPr indent="-292100" lvl="0" marL="457200" rtl="0" algn="l">
              <a:lnSpc>
                <a:spcPct val="115000"/>
              </a:lnSpc>
              <a:spcBef>
                <a:spcPts val="0"/>
              </a:spcBef>
              <a:spcAft>
                <a:spcPts val="0"/>
              </a:spcAft>
              <a:buClr>
                <a:srgbClr val="2B2B2B"/>
              </a:buClr>
              <a:buSzPts val="1000"/>
              <a:buChar char="-"/>
            </a:pPr>
            <a:r>
              <a:rPr b="1" lang="ko" sz="1000">
                <a:solidFill>
                  <a:srgbClr val="2B2B2B"/>
                </a:solidFill>
              </a:rPr>
              <a:t>시각장애인과 자원봉사자를 영상통화 연결</a:t>
            </a:r>
            <a:endParaRPr b="1" sz="1000">
              <a:solidFill>
                <a:srgbClr val="2B2B2B"/>
              </a:solidFill>
            </a:endParaRPr>
          </a:p>
          <a:p>
            <a:pPr indent="-292100" lvl="0" marL="457200" rtl="0" algn="l">
              <a:lnSpc>
                <a:spcPct val="115000"/>
              </a:lnSpc>
              <a:spcBef>
                <a:spcPts val="0"/>
              </a:spcBef>
              <a:spcAft>
                <a:spcPts val="0"/>
              </a:spcAft>
              <a:buClr>
                <a:srgbClr val="2B2B2B"/>
              </a:buClr>
              <a:buSzPts val="1000"/>
              <a:buChar char="-"/>
            </a:pPr>
            <a:r>
              <a:rPr b="1" lang="ko" sz="1000">
                <a:solidFill>
                  <a:srgbClr val="2B2B2B"/>
                </a:solidFill>
              </a:rPr>
              <a:t>지난해 9월 기준 한국어 사용자 장애인 500명, 봉사자 1만명</a:t>
            </a:r>
            <a:endParaRPr b="1" sz="1000">
              <a:solidFill>
                <a:srgbClr val="2B2B2B"/>
              </a:solidFill>
            </a:endParaRPr>
          </a:p>
          <a:p>
            <a:pPr indent="0" lvl="0" marL="457200" rtl="0" algn="l">
              <a:spcBef>
                <a:spcPts val="0"/>
              </a:spcBef>
              <a:spcAft>
                <a:spcPts val="0"/>
              </a:spcAft>
              <a:buNone/>
            </a:pPr>
            <a:r>
              <a:t/>
            </a:r>
            <a:endParaRPr b="1" sz="1000">
              <a:solidFill>
                <a:srgbClr val="2B2B2B"/>
              </a:solidFill>
            </a:endParaRPr>
          </a:p>
        </p:txBody>
      </p:sp>
      <p:cxnSp>
        <p:nvCxnSpPr>
          <p:cNvPr id="299" name="Google Shape;299;p35"/>
          <p:cNvCxnSpPr/>
          <p:nvPr/>
        </p:nvCxnSpPr>
        <p:spPr>
          <a:xfrm>
            <a:off x="1391775" y="2867025"/>
            <a:ext cx="7140300" cy="0"/>
          </a:xfrm>
          <a:prstGeom prst="straightConnector1">
            <a:avLst/>
          </a:prstGeom>
          <a:noFill/>
          <a:ln cap="flat" cmpd="sng" w="28575">
            <a:solidFill>
              <a:srgbClr val="209C5D"/>
            </a:solidFill>
            <a:prstDash val="solid"/>
            <a:round/>
            <a:headEnd len="med" w="med" type="none"/>
            <a:tailEnd len="med" w="med" type="none"/>
          </a:ln>
        </p:spPr>
      </p:cxnSp>
      <p:pic>
        <p:nvPicPr>
          <p:cNvPr id="300" name="Google Shape;300;p35"/>
          <p:cNvPicPr preferRelativeResize="0"/>
          <p:nvPr/>
        </p:nvPicPr>
        <p:blipFill>
          <a:blip r:embed="rId7">
            <a:alphaModFix/>
          </a:blip>
          <a:stretch>
            <a:fillRect/>
          </a:stretch>
        </p:blipFill>
        <p:spPr>
          <a:xfrm>
            <a:off x="1509704" y="3081650"/>
            <a:ext cx="3062297" cy="1794801"/>
          </a:xfrm>
          <a:prstGeom prst="rect">
            <a:avLst/>
          </a:prstGeom>
          <a:noFill/>
          <a:ln>
            <a:noFill/>
          </a:ln>
        </p:spPr>
      </p:pic>
      <p:sp>
        <p:nvSpPr>
          <p:cNvPr id="301" name="Google Shape;301;p35"/>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grpSp>
        <p:nvGrpSpPr>
          <p:cNvPr id="306" name="Google Shape;306;p36"/>
          <p:cNvGrpSpPr/>
          <p:nvPr/>
        </p:nvGrpSpPr>
        <p:grpSpPr>
          <a:xfrm>
            <a:off x="169299" y="50318"/>
            <a:ext cx="832535" cy="761850"/>
            <a:chOff x="1784276" y="1172724"/>
            <a:chExt cx="1110046" cy="1015800"/>
          </a:xfrm>
        </p:grpSpPr>
        <p:sp>
          <p:nvSpPr>
            <p:cNvPr id="307" name="Google Shape;307;p36"/>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308" name="Google Shape;308;p36"/>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a:t>
              </a:r>
              <a:r>
                <a:rPr lang="ko" sz="4500">
                  <a:solidFill>
                    <a:schemeClr val="dk1"/>
                  </a:solidFill>
                </a:rPr>
                <a:t>2</a:t>
              </a:r>
              <a:endParaRPr sz="4500">
                <a:solidFill>
                  <a:schemeClr val="dk1"/>
                </a:solidFill>
                <a:latin typeface="Arial"/>
                <a:ea typeface="Arial"/>
                <a:cs typeface="Arial"/>
                <a:sym typeface="Arial"/>
              </a:endParaRPr>
            </a:p>
          </p:txBody>
        </p:sp>
        <p:sp>
          <p:nvSpPr>
            <p:cNvPr id="309" name="Google Shape;309;p36"/>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310" name="Google Shape;310;p36"/>
          <p:cNvSpPr txBox="1"/>
          <p:nvPr/>
        </p:nvSpPr>
        <p:spPr>
          <a:xfrm>
            <a:off x="169300" y="681000"/>
            <a:ext cx="2039100" cy="276900"/>
          </a:xfrm>
          <a:prstGeom prst="rect">
            <a:avLst/>
          </a:prstGeom>
          <a:noFill/>
          <a:ln>
            <a:noFill/>
          </a:ln>
        </p:spPr>
        <p:txBody>
          <a:bodyPr anchorCtr="0" anchor="t" bIns="34275" lIns="68575" spcFirstLastPara="1" rIns="68575" wrap="square" tIns="34275">
            <a:noAutofit/>
          </a:bodyPr>
          <a:lstStyle/>
          <a:p>
            <a:pPr indent="0" lvl="0" marL="0" rtl="0" algn="l">
              <a:spcBef>
                <a:spcPts val="0"/>
              </a:spcBef>
              <a:spcAft>
                <a:spcPts val="0"/>
              </a:spcAft>
              <a:buClr>
                <a:schemeClr val="dk1"/>
              </a:buClr>
              <a:buFont typeface="Arial"/>
              <a:buNone/>
            </a:pPr>
            <a:r>
              <a:rPr lang="ko">
                <a:solidFill>
                  <a:schemeClr val="dk1"/>
                </a:solidFill>
              </a:rPr>
              <a:t>국내·외 유사사례</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marR="0" rtl="0" algn="l">
              <a:spcBef>
                <a:spcPts val="0"/>
              </a:spcBef>
              <a:spcAft>
                <a:spcPts val="0"/>
              </a:spcAft>
              <a:buNone/>
            </a:pPr>
            <a:r>
              <a:t/>
            </a:r>
            <a:endParaRPr>
              <a:solidFill>
                <a:schemeClr val="dk1"/>
              </a:solidFill>
            </a:endParaRPr>
          </a:p>
        </p:txBody>
      </p:sp>
      <p:sp>
        <p:nvSpPr>
          <p:cNvPr id="311" name="Google Shape;311;p36"/>
          <p:cNvSpPr txBox="1"/>
          <p:nvPr/>
        </p:nvSpPr>
        <p:spPr>
          <a:xfrm>
            <a:off x="1080054" y="195513"/>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ko" sz="1200">
                <a:solidFill>
                  <a:schemeClr val="dk1"/>
                </a:solidFill>
              </a:rPr>
              <a:t>해외</a:t>
            </a:r>
            <a:endParaRPr b="1" sz="1200">
              <a:solidFill>
                <a:schemeClr val="dk1"/>
              </a:solidFill>
            </a:endParaRPr>
          </a:p>
        </p:txBody>
      </p:sp>
      <p:sp>
        <p:nvSpPr>
          <p:cNvPr id="312" name="Google Shape;312;p36"/>
          <p:cNvSpPr txBox="1"/>
          <p:nvPr/>
        </p:nvSpPr>
        <p:spPr>
          <a:xfrm>
            <a:off x="1080054" y="436272"/>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1200">
                <a:solidFill>
                  <a:srgbClr val="7F7F7F"/>
                </a:solidFill>
              </a:rPr>
              <a:t>국내</a:t>
            </a:r>
            <a:endParaRPr sz="1200">
              <a:solidFill>
                <a:srgbClr val="7F7F7F"/>
              </a:solidFill>
              <a:latin typeface="Arial"/>
              <a:ea typeface="Arial"/>
              <a:cs typeface="Arial"/>
              <a:sym typeface="Arial"/>
            </a:endParaRPr>
          </a:p>
        </p:txBody>
      </p:sp>
      <p:sp>
        <p:nvSpPr>
          <p:cNvPr id="313" name="Google Shape;313;p36"/>
          <p:cNvSpPr txBox="1"/>
          <p:nvPr/>
        </p:nvSpPr>
        <p:spPr>
          <a:xfrm>
            <a:off x="4721150" y="1706838"/>
            <a:ext cx="4308600" cy="212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100">
                <a:latin typeface="Malgun Gothic"/>
                <a:ea typeface="Malgun Gothic"/>
                <a:cs typeface="Malgun Gothic"/>
                <a:sym typeface="Malgun Gothic"/>
              </a:rPr>
              <a:t>WayFindr</a:t>
            </a:r>
            <a:r>
              <a:rPr b="1" lang="ko" sz="1900">
                <a:latin typeface="Malgun Gothic"/>
                <a:ea typeface="Malgun Gothic"/>
                <a:cs typeface="Malgun Gothic"/>
                <a:sym typeface="Malgun Gothic"/>
              </a:rPr>
              <a:t> : </a:t>
            </a:r>
            <a:r>
              <a:rPr b="1" lang="ko" sz="1200">
                <a:latin typeface="Malgun Gothic"/>
                <a:ea typeface="Malgun Gothic"/>
                <a:cs typeface="Malgun Gothic"/>
                <a:sym typeface="Malgun Gothic"/>
              </a:rPr>
              <a:t>지하철 역내의 안내자</a:t>
            </a:r>
            <a:endParaRPr b="1" sz="1200">
              <a:latin typeface="Malgun Gothic"/>
              <a:ea typeface="Malgun Gothic"/>
              <a:cs typeface="Malgun Gothic"/>
              <a:sym typeface="Malgun Gothic"/>
            </a:endParaRPr>
          </a:p>
          <a:p>
            <a:pPr indent="0" lvl="0" marL="0" rtl="0" algn="l">
              <a:lnSpc>
                <a:spcPct val="115000"/>
              </a:lnSpc>
              <a:spcBef>
                <a:spcPts val="0"/>
              </a:spcBef>
              <a:spcAft>
                <a:spcPts val="0"/>
              </a:spcAft>
              <a:buNone/>
            </a:pPr>
            <a:r>
              <a:t/>
            </a:r>
            <a:endParaRPr b="1">
              <a:latin typeface="Malgun Gothic"/>
              <a:ea typeface="Malgun Gothic"/>
              <a:cs typeface="Malgun Gothic"/>
              <a:sym typeface="Malgun Gothic"/>
            </a:endParaRPr>
          </a:p>
          <a:p>
            <a:pPr indent="-304800" lvl="0" marL="457200" rtl="0" algn="l">
              <a:lnSpc>
                <a:spcPct val="115000"/>
              </a:lnSpc>
              <a:spcBef>
                <a:spcPts val="0"/>
              </a:spcBef>
              <a:spcAft>
                <a:spcPts val="0"/>
              </a:spcAft>
              <a:buSzPts val="1200"/>
              <a:buFont typeface="Malgun Gothic"/>
              <a:buChar char="-"/>
            </a:pPr>
            <a:r>
              <a:rPr b="1" lang="ko" sz="1200">
                <a:latin typeface="Malgun Gothic"/>
                <a:ea typeface="Malgun Gothic"/>
                <a:cs typeface="Malgun Gothic"/>
                <a:sym typeface="Malgun Gothic"/>
              </a:rPr>
              <a:t>근거리 무선통신장치 비콘(Beacon)과 블루투스 이용</a:t>
            </a:r>
            <a:endParaRPr b="1" sz="1200">
              <a:latin typeface="Malgun Gothic"/>
              <a:ea typeface="Malgun Gothic"/>
              <a:cs typeface="Malgun Gothic"/>
              <a:sym typeface="Malgun Gothic"/>
            </a:endParaRPr>
          </a:p>
          <a:p>
            <a:pPr indent="-304800" lvl="0" marL="457200" rtl="0" algn="l">
              <a:lnSpc>
                <a:spcPct val="115000"/>
              </a:lnSpc>
              <a:spcBef>
                <a:spcPts val="0"/>
              </a:spcBef>
              <a:spcAft>
                <a:spcPts val="0"/>
              </a:spcAft>
              <a:buSzPts val="1200"/>
              <a:buFont typeface="Malgun Gothic"/>
              <a:buChar char="-"/>
            </a:pPr>
            <a:r>
              <a:rPr b="1" lang="ko" sz="1200">
                <a:latin typeface="Malgun Gothic"/>
                <a:ea typeface="Malgun Gothic"/>
                <a:cs typeface="Malgun Gothic"/>
                <a:sym typeface="Malgun Gothic"/>
              </a:rPr>
              <a:t>이용자 위치를 파악하여 이동 경로를 음성으로 안내</a:t>
            </a:r>
            <a:endParaRPr b="1" sz="1200">
              <a:latin typeface="Malgun Gothic"/>
              <a:ea typeface="Malgun Gothic"/>
              <a:cs typeface="Malgun Gothic"/>
              <a:sym typeface="Malgun Gothic"/>
            </a:endParaRPr>
          </a:p>
          <a:p>
            <a:pPr indent="-304800" lvl="0" marL="457200" rtl="0" algn="l">
              <a:lnSpc>
                <a:spcPct val="115000"/>
              </a:lnSpc>
              <a:spcBef>
                <a:spcPts val="0"/>
              </a:spcBef>
              <a:spcAft>
                <a:spcPts val="0"/>
              </a:spcAft>
              <a:buSzPts val="1200"/>
              <a:buFont typeface="Malgun Gothic"/>
              <a:buChar char="-"/>
            </a:pPr>
            <a:r>
              <a:rPr b="1" lang="ko" sz="1200">
                <a:latin typeface="Malgun Gothic"/>
                <a:ea typeface="Malgun Gothic"/>
                <a:cs typeface="Malgun Gothic"/>
                <a:sym typeface="Malgun Gothic"/>
              </a:rPr>
              <a:t>장애물, 계단의 개수, 복잡한 환승 경로등을 제공</a:t>
            </a:r>
            <a:endParaRPr b="1" sz="1200">
              <a:latin typeface="Malgun Gothic"/>
              <a:ea typeface="Malgun Gothic"/>
              <a:cs typeface="Malgun Gothic"/>
              <a:sym typeface="Malgun Gothic"/>
            </a:endParaRPr>
          </a:p>
          <a:p>
            <a:pPr indent="-304800" lvl="0" marL="457200" rtl="0" algn="l">
              <a:lnSpc>
                <a:spcPct val="115000"/>
              </a:lnSpc>
              <a:spcBef>
                <a:spcPts val="0"/>
              </a:spcBef>
              <a:spcAft>
                <a:spcPts val="0"/>
              </a:spcAft>
              <a:buSzPts val="1200"/>
              <a:buFont typeface="Malgun Gothic"/>
              <a:buChar char="-"/>
            </a:pPr>
            <a:r>
              <a:rPr b="1" lang="ko" sz="1200">
                <a:latin typeface="Malgun Gothic"/>
                <a:ea typeface="Malgun Gothic"/>
                <a:cs typeface="Malgun Gothic"/>
                <a:sym typeface="Malgun Gothic"/>
              </a:rPr>
              <a:t>영국 런던 내 지하철에서만 제공 중</a:t>
            </a:r>
            <a:endParaRPr b="1" sz="1200">
              <a:latin typeface="Malgun Gothic"/>
              <a:ea typeface="Malgun Gothic"/>
              <a:cs typeface="Malgun Gothic"/>
              <a:sym typeface="Malgun Gothic"/>
            </a:endParaRPr>
          </a:p>
        </p:txBody>
      </p:sp>
      <p:pic>
        <p:nvPicPr>
          <p:cNvPr id="314" name="Google Shape;314;p36"/>
          <p:cNvPicPr preferRelativeResize="0"/>
          <p:nvPr/>
        </p:nvPicPr>
        <p:blipFill>
          <a:blip r:embed="rId3">
            <a:alphaModFix/>
          </a:blip>
          <a:stretch>
            <a:fillRect/>
          </a:stretch>
        </p:blipFill>
        <p:spPr>
          <a:xfrm>
            <a:off x="711475" y="1446599"/>
            <a:ext cx="3716883" cy="2650176"/>
          </a:xfrm>
          <a:prstGeom prst="rect">
            <a:avLst/>
          </a:prstGeom>
          <a:noFill/>
          <a:ln>
            <a:noFill/>
          </a:ln>
        </p:spPr>
      </p:pic>
      <p:sp>
        <p:nvSpPr>
          <p:cNvPr id="315" name="Google Shape;315;p36"/>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37"/>
          <p:cNvPicPr preferRelativeResize="0"/>
          <p:nvPr/>
        </p:nvPicPr>
        <p:blipFill>
          <a:blip r:embed="rId3">
            <a:alphaModFix/>
          </a:blip>
          <a:stretch>
            <a:fillRect/>
          </a:stretch>
        </p:blipFill>
        <p:spPr>
          <a:xfrm>
            <a:off x="475100" y="1221850"/>
            <a:ext cx="3228182" cy="2093625"/>
          </a:xfrm>
          <a:prstGeom prst="rect">
            <a:avLst/>
          </a:prstGeom>
          <a:noFill/>
          <a:ln>
            <a:noFill/>
          </a:ln>
        </p:spPr>
      </p:pic>
      <p:grpSp>
        <p:nvGrpSpPr>
          <p:cNvPr id="321" name="Google Shape;321;p37"/>
          <p:cNvGrpSpPr/>
          <p:nvPr/>
        </p:nvGrpSpPr>
        <p:grpSpPr>
          <a:xfrm>
            <a:off x="169299" y="50318"/>
            <a:ext cx="832535" cy="761850"/>
            <a:chOff x="1784276" y="1172724"/>
            <a:chExt cx="1110046" cy="1015800"/>
          </a:xfrm>
        </p:grpSpPr>
        <p:sp>
          <p:nvSpPr>
            <p:cNvPr id="322" name="Google Shape;322;p37"/>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323" name="Google Shape;323;p37"/>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a:t>
              </a:r>
              <a:r>
                <a:rPr lang="ko" sz="4500">
                  <a:solidFill>
                    <a:schemeClr val="dk1"/>
                  </a:solidFill>
                </a:rPr>
                <a:t>2</a:t>
              </a:r>
              <a:endParaRPr sz="4500">
                <a:solidFill>
                  <a:schemeClr val="dk1"/>
                </a:solidFill>
                <a:latin typeface="Arial"/>
                <a:ea typeface="Arial"/>
                <a:cs typeface="Arial"/>
                <a:sym typeface="Arial"/>
              </a:endParaRPr>
            </a:p>
          </p:txBody>
        </p:sp>
        <p:sp>
          <p:nvSpPr>
            <p:cNvPr id="324" name="Google Shape;324;p37"/>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325" name="Google Shape;325;p37"/>
          <p:cNvSpPr txBox="1"/>
          <p:nvPr/>
        </p:nvSpPr>
        <p:spPr>
          <a:xfrm>
            <a:off x="169300" y="681000"/>
            <a:ext cx="1544400" cy="276900"/>
          </a:xfrm>
          <a:prstGeom prst="rect">
            <a:avLst/>
          </a:prstGeom>
          <a:noFill/>
          <a:ln>
            <a:noFill/>
          </a:ln>
        </p:spPr>
        <p:txBody>
          <a:bodyPr anchorCtr="0" anchor="t" bIns="34275" lIns="68575" spcFirstLastPara="1" rIns="68575" wrap="square" tIns="34275">
            <a:noAutofit/>
          </a:bodyPr>
          <a:lstStyle/>
          <a:p>
            <a:pPr indent="0" lvl="0" marL="0" rtl="0" algn="l">
              <a:spcBef>
                <a:spcPts val="0"/>
              </a:spcBef>
              <a:spcAft>
                <a:spcPts val="0"/>
              </a:spcAft>
              <a:buClr>
                <a:schemeClr val="dk1"/>
              </a:buClr>
              <a:buFont typeface="Arial"/>
              <a:buNone/>
            </a:pPr>
            <a:r>
              <a:rPr lang="ko">
                <a:solidFill>
                  <a:schemeClr val="dk1"/>
                </a:solidFill>
              </a:rPr>
              <a:t>국내·외 유사사례</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marR="0" rtl="0" algn="l">
              <a:spcBef>
                <a:spcPts val="0"/>
              </a:spcBef>
              <a:spcAft>
                <a:spcPts val="0"/>
              </a:spcAft>
              <a:buNone/>
            </a:pPr>
            <a:r>
              <a:t/>
            </a:r>
            <a:endParaRPr>
              <a:solidFill>
                <a:schemeClr val="dk1"/>
              </a:solidFill>
            </a:endParaRPr>
          </a:p>
        </p:txBody>
      </p:sp>
      <p:pic>
        <p:nvPicPr>
          <p:cNvPr id="326" name="Google Shape;326;p37"/>
          <p:cNvPicPr preferRelativeResize="0"/>
          <p:nvPr/>
        </p:nvPicPr>
        <p:blipFill>
          <a:blip r:embed="rId4">
            <a:alphaModFix/>
          </a:blip>
          <a:stretch>
            <a:fillRect/>
          </a:stretch>
        </p:blipFill>
        <p:spPr>
          <a:xfrm>
            <a:off x="2747025" y="2632250"/>
            <a:ext cx="3209682" cy="2093625"/>
          </a:xfrm>
          <a:prstGeom prst="rect">
            <a:avLst/>
          </a:prstGeom>
          <a:noFill/>
          <a:ln>
            <a:noFill/>
          </a:ln>
        </p:spPr>
      </p:pic>
      <p:sp>
        <p:nvSpPr>
          <p:cNvPr id="327" name="Google Shape;327;p37"/>
          <p:cNvSpPr txBox="1"/>
          <p:nvPr/>
        </p:nvSpPr>
        <p:spPr>
          <a:xfrm>
            <a:off x="314525" y="4670400"/>
            <a:ext cx="2880300" cy="1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sz="900"/>
              <a:t>Denis Maret© 2017 EPFL/ Murielle Gerber</a:t>
            </a:r>
            <a:endParaRPr sz="1300">
              <a:latin typeface="Malgun Gothic"/>
              <a:ea typeface="Malgun Gothic"/>
              <a:cs typeface="Malgun Gothic"/>
              <a:sym typeface="Malgun Gothic"/>
            </a:endParaRPr>
          </a:p>
        </p:txBody>
      </p:sp>
      <p:sp>
        <p:nvSpPr>
          <p:cNvPr id="328" name="Google Shape;328;p37"/>
          <p:cNvSpPr txBox="1"/>
          <p:nvPr/>
        </p:nvSpPr>
        <p:spPr>
          <a:xfrm>
            <a:off x="4574675" y="1307225"/>
            <a:ext cx="4485900" cy="113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100">
                <a:latin typeface="Malgun Gothic"/>
                <a:ea typeface="Malgun Gothic"/>
                <a:cs typeface="Malgun Gothic"/>
                <a:sym typeface="Malgun Gothic"/>
              </a:rPr>
              <a:t>BlindPad </a:t>
            </a:r>
            <a:r>
              <a:rPr b="1" lang="ko" sz="1900">
                <a:latin typeface="Malgun Gothic"/>
                <a:ea typeface="Malgun Gothic"/>
                <a:cs typeface="Malgun Gothic"/>
                <a:sym typeface="Malgun Gothic"/>
              </a:rPr>
              <a:t>:</a:t>
            </a:r>
            <a:r>
              <a:rPr b="1" lang="ko" sz="1500">
                <a:latin typeface="Malgun Gothic"/>
                <a:ea typeface="Malgun Gothic"/>
                <a:cs typeface="Malgun Gothic"/>
                <a:sym typeface="Malgun Gothic"/>
              </a:rPr>
              <a:t> </a:t>
            </a:r>
            <a:r>
              <a:rPr b="1" lang="ko" sz="1100">
                <a:solidFill>
                  <a:srgbClr val="2B2B2B"/>
                </a:solidFill>
              </a:rPr>
              <a:t>시각장애인 길 안내를 돕는 태블릿</a:t>
            </a:r>
            <a:endParaRPr b="1" sz="1100">
              <a:solidFill>
                <a:srgbClr val="2B2B2B"/>
              </a:solidFill>
            </a:endParaRPr>
          </a:p>
          <a:p>
            <a:pPr indent="0" lvl="0" marL="0" rtl="0" algn="l">
              <a:spcBef>
                <a:spcPts val="0"/>
              </a:spcBef>
              <a:spcAft>
                <a:spcPts val="0"/>
              </a:spcAft>
              <a:buNone/>
            </a:pPr>
            <a:r>
              <a:t/>
            </a:r>
            <a:endParaRPr b="1" sz="1000">
              <a:solidFill>
                <a:srgbClr val="2B2B2B"/>
              </a:solidFill>
            </a:endParaRPr>
          </a:p>
          <a:p>
            <a:pPr indent="-311150" lvl="0" marL="457200" rtl="0" algn="l">
              <a:lnSpc>
                <a:spcPct val="115000"/>
              </a:lnSpc>
              <a:spcBef>
                <a:spcPts val="0"/>
              </a:spcBef>
              <a:spcAft>
                <a:spcPts val="0"/>
              </a:spcAft>
              <a:buClr>
                <a:srgbClr val="2B2B2B"/>
              </a:buClr>
              <a:buSzPts val="1300"/>
              <a:buChar char="-"/>
            </a:pPr>
            <a:r>
              <a:rPr b="1" lang="ko" sz="1300">
                <a:solidFill>
                  <a:srgbClr val="2B2B2B"/>
                </a:solidFill>
              </a:rPr>
              <a:t>네비게이</a:t>
            </a:r>
            <a:r>
              <a:rPr b="1" lang="ko" sz="1300">
                <a:solidFill>
                  <a:srgbClr val="2B2B2B"/>
                </a:solidFill>
              </a:rPr>
              <a:t>션 기능 음성 가이드 </a:t>
            </a:r>
            <a:endParaRPr b="1" sz="1300">
              <a:solidFill>
                <a:srgbClr val="2B2B2B"/>
              </a:solidFill>
            </a:endParaRPr>
          </a:p>
          <a:p>
            <a:pPr indent="-311150" lvl="0" marL="457200" rtl="0" algn="l">
              <a:lnSpc>
                <a:spcPct val="115000"/>
              </a:lnSpc>
              <a:spcBef>
                <a:spcPts val="0"/>
              </a:spcBef>
              <a:spcAft>
                <a:spcPts val="0"/>
              </a:spcAft>
              <a:buClr>
                <a:srgbClr val="2B2B2B"/>
              </a:buClr>
              <a:buSzPts val="1300"/>
              <a:buChar char="-"/>
            </a:pPr>
            <a:r>
              <a:rPr b="1" lang="ko" sz="1300">
                <a:solidFill>
                  <a:srgbClr val="2B2B2B"/>
                </a:solidFill>
              </a:rPr>
              <a:t>점자 블록을 통한 태블릿 주위 지형 파악 및 경로 안내</a:t>
            </a:r>
            <a:endParaRPr b="1" sz="1300">
              <a:solidFill>
                <a:srgbClr val="2B2B2B"/>
              </a:solidFill>
            </a:endParaRPr>
          </a:p>
          <a:p>
            <a:pPr indent="0" lvl="0" marL="0" rtl="0" algn="l">
              <a:spcBef>
                <a:spcPts val="0"/>
              </a:spcBef>
              <a:spcAft>
                <a:spcPts val="0"/>
              </a:spcAft>
              <a:buNone/>
            </a:pPr>
            <a:r>
              <a:t/>
            </a:r>
            <a:endParaRPr b="1" sz="1100">
              <a:solidFill>
                <a:srgbClr val="2B2B2B"/>
              </a:solidFill>
            </a:endParaRPr>
          </a:p>
        </p:txBody>
      </p:sp>
      <p:sp>
        <p:nvSpPr>
          <p:cNvPr id="329" name="Google Shape;329;p37"/>
          <p:cNvSpPr txBox="1"/>
          <p:nvPr/>
        </p:nvSpPr>
        <p:spPr>
          <a:xfrm>
            <a:off x="1080054" y="195513"/>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ko" sz="1200">
                <a:solidFill>
                  <a:schemeClr val="dk1"/>
                </a:solidFill>
              </a:rPr>
              <a:t>해외</a:t>
            </a:r>
            <a:endParaRPr b="1" sz="1200">
              <a:solidFill>
                <a:schemeClr val="dk1"/>
              </a:solidFill>
            </a:endParaRPr>
          </a:p>
        </p:txBody>
      </p:sp>
      <p:sp>
        <p:nvSpPr>
          <p:cNvPr id="330" name="Google Shape;330;p37"/>
          <p:cNvSpPr txBox="1"/>
          <p:nvPr/>
        </p:nvSpPr>
        <p:spPr>
          <a:xfrm>
            <a:off x="1080054" y="436272"/>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1200">
                <a:solidFill>
                  <a:srgbClr val="7F7F7F"/>
                </a:solidFill>
              </a:rPr>
              <a:t>국내</a:t>
            </a:r>
            <a:endParaRPr sz="1200">
              <a:solidFill>
                <a:srgbClr val="7F7F7F"/>
              </a:solidFill>
              <a:latin typeface="Arial"/>
              <a:ea typeface="Arial"/>
              <a:cs typeface="Arial"/>
              <a:sym typeface="Arial"/>
            </a:endParaRPr>
          </a:p>
        </p:txBody>
      </p:sp>
      <p:sp>
        <p:nvSpPr>
          <p:cNvPr id="331" name="Google Shape;331;p37"/>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grpSp>
        <p:nvGrpSpPr>
          <p:cNvPr id="336" name="Google Shape;336;p38"/>
          <p:cNvGrpSpPr/>
          <p:nvPr/>
        </p:nvGrpSpPr>
        <p:grpSpPr>
          <a:xfrm>
            <a:off x="169299" y="50318"/>
            <a:ext cx="832535" cy="761850"/>
            <a:chOff x="1784276" y="1172724"/>
            <a:chExt cx="1110046" cy="1015800"/>
          </a:xfrm>
        </p:grpSpPr>
        <p:sp>
          <p:nvSpPr>
            <p:cNvPr id="337" name="Google Shape;337;p38"/>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338" name="Google Shape;338;p38"/>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a:t>
              </a:r>
              <a:r>
                <a:rPr lang="ko" sz="4500">
                  <a:solidFill>
                    <a:schemeClr val="dk1"/>
                  </a:solidFill>
                </a:rPr>
                <a:t>2</a:t>
              </a:r>
              <a:endParaRPr sz="4500">
                <a:solidFill>
                  <a:schemeClr val="dk1"/>
                </a:solidFill>
                <a:latin typeface="Arial"/>
                <a:ea typeface="Arial"/>
                <a:cs typeface="Arial"/>
                <a:sym typeface="Arial"/>
              </a:endParaRPr>
            </a:p>
          </p:txBody>
        </p:sp>
        <p:sp>
          <p:nvSpPr>
            <p:cNvPr id="339" name="Google Shape;339;p38"/>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340" name="Google Shape;340;p38"/>
          <p:cNvSpPr txBox="1"/>
          <p:nvPr/>
        </p:nvSpPr>
        <p:spPr>
          <a:xfrm>
            <a:off x="169300" y="681000"/>
            <a:ext cx="2039100" cy="276900"/>
          </a:xfrm>
          <a:prstGeom prst="rect">
            <a:avLst/>
          </a:prstGeom>
          <a:noFill/>
          <a:ln>
            <a:noFill/>
          </a:ln>
        </p:spPr>
        <p:txBody>
          <a:bodyPr anchorCtr="0" anchor="t" bIns="34275" lIns="68575" spcFirstLastPara="1" rIns="68575" wrap="square" tIns="34275">
            <a:noAutofit/>
          </a:bodyPr>
          <a:lstStyle/>
          <a:p>
            <a:pPr indent="0" lvl="0" marL="0" rtl="0" algn="l">
              <a:spcBef>
                <a:spcPts val="0"/>
              </a:spcBef>
              <a:spcAft>
                <a:spcPts val="0"/>
              </a:spcAft>
              <a:buClr>
                <a:schemeClr val="dk1"/>
              </a:buClr>
              <a:buFont typeface="Arial"/>
              <a:buNone/>
            </a:pPr>
            <a:r>
              <a:rPr lang="ko">
                <a:solidFill>
                  <a:schemeClr val="dk1"/>
                </a:solidFill>
              </a:rPr>
              <a:t>국내·외 유사사례</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marR="0" rtl="0" algn="l">
              <a:spcBef>
                <a:spcPts val="0"/>
              </a:spcBef>
              <a:spcAft>
                <a:spcPts val="0"/>
              </a:spcAft>
              <a:buNone/>
            </a:pPr>
            <a:r>
              <a:t/>
            </a:r>
            <a:endParaRPr>
              <a:solidFill>
                <a:schemeClr val="dk1"/>
              </a:solidFill>
            </a:endParaRPr>
          </a:p>
        </p:txBody>
      </p:sp>
      <p:sp>
        <p:nvSpPr>
          <p:cNvPr id="341" name="Google Shape;341;p38"/>
          <p:cNvSpPr txBox="1"/>
          <p:nvPr/>
        </p:nvSpPr>
        <p:spPr>
          <a:xfrm>
            <a:off x="1080054" y="195513"/>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1200">
                <a:solidFill>
                  <a:srgbClr val="7F7F7F"/>
                </a:solidFill>
              </a:rPr>
              <a:t>해외</a:t>
            </a:r>
            <a:endParaRPr sz="1200">
              <a:solidFill>
                <a:srgbClr val="7F7F7F"/>
              </a:solidFill>
            </a:endParaRPr>
          </a:p>
        </p:txBody>
      </p:sp>
      <p:sp>
        <p:nvSpPr>
          <p:cNvPr id="342" name="Google Shape;342;p38"/>
          <p:cNvSpPr txBox="1"/>
          <p:nvPr/>
        </p:nvSpPr>
        <p:spPr>
          <a:xfrm>
            <a:off x="1080054" y="436272"/>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ko" sz="1200"/>
              <a:t>국내</a:t>
            </a:r>
            <a:endParaRPr b="1" sz="1200"/>
          </a:p>
        </p:txBody>
      </p:sp>
      <p:pic>
        <p:nvPicPr>
          <p:cNvPr id="343" name="Google Shape;343;p38"/>
          <p:cNvPicPr preferRelativeResize="0"/>
          <p:nvPr/>
        </p:nvPicPr>
        <p:blipFill>
          <a:blip r:embed="rId3">
            <a:alphaModFix/>
          </a:blip>
          <a:stretch>
            <a:fillRect/>
          </a:stretch>
        </p:blipFill>
        <p:spPr>
          <a:xfrm>
            <a:off x="1670150" y="1015213"/>
            <a:ext cx="1306950" cy="1274950"/>
          </a:xfrm>
          <a:prstGeom prst="rect">
            <a:avLst/>
          </a:prstGeom>
          <a:noFill/>
          <a:ln>
            <a:noFill/>
          </a:ln>
        </p:spPr>
      </p:pic>
      <p:pic>
        <p:nvPicPr>
          <p:cNvPr id="344" name="Google Shape;344;p38"/>
          <p:cNvPicPr preferRelativeResize="0"/>
          <p:nvPr/>
        </p:nvPicPr>
        <p:blipFill>
          <a:blip r:embed="rId4">
            <a:alphaModFix/>
          </a:blip>
          <a:stretch>
            <a:fillRect/>
          </a:stretch>
        </p:blipFill>
        <p:spPr>
          <a:xfrm>
            <a:off x="6766025" y="2965350"/>
            <a:ext cx="1083901" cy="1926960"/>
          </a:xfrm>
          <a:prstGeom prst="rect">
            <a:avLst/>
          </a:prstGeom>
          <a:noFill/>
          <a:ln>
            <a:noFill/>
          </a:ln>
        </p:spPr>
      </p:pic>
      <p:sp>
        <p:nvSpPr>
          <p:cNvPr id="345" name="Google Shape;345;p38"/>
          <p:cNvSpPr txBox="1"/>
          <p:nvPr/>
        </p:nvSpPr>
        <p:spPr>
          <a:xfrm>
            <a:off x="1210250" y="2835650"/>
            <a:ext cx="5238000" cy="21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ko" sz="1900">
                <a:solidFill>
                  <a:schemeClr val="dk1"/>
                </a:solidFill>
                <a:latin typeface="Malgun Gothic"/>
                <a:ea typeface="Malgun Gothic"/>
                <a:cs typeface="Malgun Gothic"/>
                <a:sym typeface="Malgun Gothic"/>
              </a:rPr>
              <a:t>Community Mapping</a:t>
            </a:r>
            <a:r>
              <a:rPr b="1" lang="ko" sz="1900">
                <a:solidFill>
                  <a:schemeClr val="dk1"/>
                </a:solidFill>
                <a:latin typeface="Malgun Gothic"/>
                <a:ea typeface="Malgun Gothic"/>
                <a:cs typeface="Malgun Gothic"/>
                <a:sym typeface="Malgun Gothic"/>
              </a:rPr>
              <a:t> </a:t>
            </a:r>
            <a:r>
              <a:rPr b="1" lang="ko" sz="1700">
                <a:solidFill>
                  <a:schemeClr val="dk1"/>
                </a:solidFill>
                <a:latin typeface="Malgun Gothic"/>
                <a:ea typeface="Malgun Gothic"/>
                <a:cs typeface="Malgun Gothic"/>
                <a:sym typeface="Malgun Gothic"/>
              </a:rPr>
              <a:t>:</a:t>
            </a:r>
            <a:r>
              <a:rPr b="1" lang="ko" sz="1300">
                <a:solidFill>
                  <a:schemeClr val="dk1"/>
                </a:solidFill>
                <a:latin typeface="Malgun Gothic"/>
                <a:ea typeface="Malgun Gothic"/>
                <a:cs typeface="Malgun Gothic"/>
                <a:sym typeface="Malgun Gothic"/>
              </a:rPr>
              <a:t> </a:t>
            </a:r>
            <a:r>
              <a:rPr b="1" lang="ko" sz="1100">
                <a:solidFill>
                  <a:srgbClr val="2B2B2B"/>
                </a:solidFill>
              </a:rPr>
              <a:t>길찾기 및 보행 편의 제공 어플</a:t>
            </a:r>
            <a:endParaRPr b="1" sz="1100">
              <a:solidFill>
                <a:srgbClr val="2B2B2B"/>
              </a:solidFill>
            </a:endParaRPr>
          </a:p>
          <a:p>
            <a:pPr indent="0" lvl="0" marL="0" rtl="0" algn="l">
              <a:lnSpc>
                <a:spcPct val="150000"/>
              </a:lnSpc>
              <a:spcBef>
                <a:spcPts val="0"/>
              </a:spcBef>
              <a:spcAft>
                <a:spcPts val="0"/>
              </a:spcAft>
              <a:buNone/>
            </a:pPr>
            <a:r>
              <a:t/>
            </a:r>
            <a:endParaRPr b="1" sz="1300">
              <a:solidFill>
                <a:srgbClr val="2B2B2B"/>
              </a:solidFill>
            </a:endParaRPr>
          </a:p>
          <a:p>
            <a:pPr indent="-311150" lvl="0" marL="457200" rtl="0" algn="l">
              <a:lnSpc>
                <a:spcPct val="150000"/>
              </a:lnSpc>
              <a:spcBef>
                <a:spcPts val="0"/>
              </a:spcBef>
              <a:spcAft>
                <a:spcPts val="0"/>
              </a:spcAft>
              <a:buClr>
                <a:srgbClr val="2B2B2B"/>
              </a:buClr>
              <a:buSzPts val="1300"/>
              <a:buChar char="-"/>
            </a:pPr>
            <a:r>
              <a:rPr b="1" lang="ko" sz="1300">
                <a:solidFill>
                  <a:srgbClr val="2B2B2B"/>
                </a:solidFill>
              </a:rPr>
              <a:t>사용자들이 도로 정보를 공유</a:t>
            </a:r>
            <a:endParaRPr b="1" sz="1300">
              <a:solidFill>
                <a:srgbClr val="2B2B2B"/>
              </a:solidFill>
            </a:endParaRPr>
          </a:p>
          <a:p>
            <a:pPr indent="-311150" lvl="0" marL="457200" rtl="0" algn="l">
              <a:lnSpc>
                <a:spcPct val="150000"/>
              </a:lnSpc>
              <a:spcBef>
                <a:spcPts val="0"/>
              </a:spcBef>
              <a:spcAft>
                <a:spcPts val="0"/>
              </a:spcAft>
              <a:buClr>
                <a:srgbClr val="2B2B2B"/>
              </a:buClr>
              <a:buSzPts val="1300"/>
              <a:buChar char="-"/>
            </a:pPr>
            <a:r>
              <a:rPr b="1" lang="ko" sz="1300">
                <a:solidFill>
                  <a:srgbClr val="2B2B2B"/>
                </a:solidFill>
              </a:rPr>
              <a:t>공유된 정보를 음성으로 길 안내</a:t>
            </a:r>
            <a:endParaRPr b="1" sz="1300">
              <a:solidFill>
                <a:srgbClr val="2B2B2B"/>
              </a:solidFill>
            </a:endParaRPr>
          </a:p>
          <a:p>
            <a:pPr indent="-311150" lvl="0" marL="457200" rtl="0" algn="l">
              <a:lnSpc>
                <a:spcPct val="150000"/>
              </a:lnSpc>
              <a:spcBef>
                <a:spcPts val="0"/>
              </a:spcBef>
              <a:spcAft>
                <a:spcPts val="0"/>
              </a:spcAft>
              <a:buClr>
                <a:srgbClr val="2B2B2B"/>
              </a:buClr>
              <a:buSzPts val="1300"/>
              <a:buChar char="-"/>
            </a:pPr>
            <a:r>
              <a:rPr b="1" lang="ko" sz="1300">
                <a:solidFill>
                  <a:srgbClr val="2B2B2B"/>
                </a:solidFill>
              </a:rPr>
              <a:t>GPS를 통해 공유된 데이터를 기반으로 신호등과의 거리가 음성 안내</a:t>
            </a:r>
            <a:endParaRPr b="1" sz="1300">
              <a:solidFill>
                <a:srgbClr val="2B2B2B"/>
              </a:solidFill>
            </a:endParaRPr>
          </a:p>
          <a:p>
            <a:pPr indent="-311150" lvl="0" marL="457200" rtl="0" algn="l">
              <a:lnSpc>
                <a:spcPct val="150000"/>
              </a:lnSpc>
              <a:spcBef>
                <a:spcPts val="0"/>
              </a:spcBef>
              <a:spcAft>
                <a:spcPts val="0"/>
              </a:spcAft>
              <a:buClr>
                <a:srgbClr val="2B2B2B"/>
              </a:buClr>
              <a:buSzPts val="1300"/>
              <a:buChar char="-"/>
            </a:pPr>
            <a:r>
              <a:rPr b="1" lang="ko" sz="1300">
                <a:solidFill>
                  <a:srgbClr val="2B2B2B"/>
                </a:solidFill>
              </a:rPr>
              <a:t>데이터를 공유한 사용자에게 보상지급</a:t>
            </a:r>
            <a:endParaRPr b="1" sz="1300">
              <a:solidFill>
                <a:srgbClr val="2B2B2B"/>
              </a:solidFill>
            </a:endParaRPr>
          </a:p>
          <a:p>
            <a:pPr indent="0" lvl="0" marL="0" rtl="0" algn="l">
              <a:spcBef>
                <a:spcPts val="0"/>
              </a:spcBef>
              <a:spcAft>
                <a:spcPts val="0"/>
              </a:spcAft>
              <a:buClr>
                <a:schemeClr val="dk1"/>
              </a:buClr>
              <a:buSzPts val="1100"/>
              <a:buFont typeface="Arial"/>
              <a:buNone/>
            </a:pPr>
            <a:r>
              <a:t/>
            </a:r>
            <a:endParaRPr b="1" sz="1100">
              <a:solidFill>
                <a:srgbClr val="2B2B2B"/>
              </a:solidFill>
            </a:endParaRPr>
          </a:p>
          <a:p>
            <a:pPr indent="0" lvl="0" marL="457200" rtl="0" algn="l">
              <a:lnSpc>
                <a:spcPct val="150000"/>
              </a:lnSpc>
              <a:spcBef>
                <a:spcPts val="0"/>
              </a:spcBef>
              <a:spcAft>
                <a:spcPts val="0"/>
              </a:spcAft>
              <a:buNone/>
            </a:pPr>
            <a:r>
              <a:t/>
            </a:r>
            <a:endParaRPr b="1" sz="1100">
              <a:solidFill>
                <a:srgbClr val="2B2B2B"/>
              </a:solidFill>
            </a:endParaRPr>
          </a:p>
        </p:txBody>
      </p:sp>
      <p:sp>
        <p:nvSpPr>
          <p:cNvPr id="346" name="Google Shape;346;p38"/>
          <p:cNvSpPr txBox="1"/>
          <p:nvPr/>
        </p:nvSpPr>
        <p:spPr>
          <a:xfrm>
            <a:off x="3118875" y="909000"/>
            <a:ext cx="5819400" cy="156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1900">
                <a:solidFill>
                  <a:schemeClr val="dk1"/>
                </a:solidFill>
                <a:latin typeface="Malgun Gothic"/>
                <a:ea typeface="Malgun Gothic"/>
                <a:cs typeface="Malgun Gothic"/>
                <a:sym typeface="Malgun Gothic"/>
              </a:rPr>
              <a:t>강남지팡이 </a:t>
            </a:r>
            <a:r>
              <a:rPr b="1" lang="ko" sz="1900">
                <a:solidFill>
                  <a:schemeClr val="dk1"/>
                </a:solidFill>
                <a:latin typeface="Malgun Gothic"/>
                <a:ea typeface="Malgun Gothic"/>
                <a:cs typeface="Malgun Gothic"/>
                <a:sym typeface="Malgun Gothic"/>
              </a:rPr>
              <a:t>:</a:t>
            </a:r>
            <a:r>
              <a:rPr b="1" lang="ko" sz="1500">
                <a:solidFill>
                  <a:schemeClr val="dk1"/>
                </a:solidFill>
                <a:latin typeface="Malgun Gothic"/>
                <a:ea typeface="Malgun Gothic"/>
                <a:cs typeface="Malgun Gothic"/>
                <a:sym typeface="Malgun Gothic"/>
              </a:rPr>
              <a:t> </a:t>
            </a:r>
            <a:r>
              <a:rPr b="1" lang="ko" sz="1100">
                <a:solidFill>
                  <a:srgbClr val="2B2B2B"/>
                </a:solidFill>
              </a:rPr>
              <a:t>시각장애인 보행안내 도우미</a:t>
            </a:r>
            <a:endParaRPr b="1" sz="1100">
              <a:solidFill>
                <a:srgbClr val="2B2B2B"/>
              </a:solidFill>
            </a:endParaRPr>
          </a:p>
          <a:p>
            <a:pPr indent="0" lvl="0" marL="0" rtl="0" algn="l">
              <a:lnSpc>
                <a:spcPct val="115000"/>
              </a:lnSpc>
              <a:spcBef>
                <a:spcPts val="0"/>
              </a:spcBef>
              <a:spcAft>
                <a:spcPts val="0"/>
              </a:spcAft>
              <a:buNone/>
            </a:pPr>
            <a:r>
              <a:t/>
            </a:r>
            <a:endParaRPr b="1" sz="1300">
              <a:solidFill>
                <a:srgbClr val="2B2B2B"/>
              </a:solidFill>
            </a:endParaRPr>
          </a:p>
          <a:p>
            <a:pPr indent="-311150" lvl="0" marL="457200" rtl="0" algn="l">
              <a:lnSpc>
                <a:spcPct val="130000"/>
              </a:lnSpc>
              <a:spcBef>
                <a:spcPts val="0"/>
              </a:spcBef>
              <a:spcAft>
                <a:spcPts val="0"/>
              </a:spcAft>
              <a:buClr>
                <a:srgbClr val="2B2B2B"/>
              </a:buClr>
              <a:buSzPts val="1300"/>
              <a:buChar char="-"/>
            </a:pPr>
            <a:r>
              <a:rPr b="1" lang="ko" sz="1300">
                <a:solidFill>
                  <a:srgbClr val="2B2B2B"/>
                </a:solidFill>
              </a:rPr>
              <a:t>사물인터넷(IoT) 기술 활용</a:t>
            </a:r>
            <a:endParaRPr b="1" sz="1300">
              <a:solidFill>
                <a:srgbClr val="2B2B2B"/>
              </a:solidFill>
            </a:endParaRPr>
          </a:p>
          <a:p>
            <a:pPr indent="-311150" lvl="0" marL="457200" rtl="0" algn="l">
              <a:lnSpc>
                <a:spcPct val="130000"/>
              </a:lnSpc>
              <a:spcBef>
                <a:spcPts val="0"/>
              </a:spcBef>
              <a:spcAft>
                <a:spcPts val="0"/>
              </a:spcAft>
              <a:buClr>
                <a:srgbClr val="2B2B2B"/>
              </a:buClr>
              <a:buSzPts val="1300"/>
              <a:buChar char="-"/>
            </a:pPr>
            <a:r>
              <a:rPr b="1" lang="ko" sz="1300">
                <a:solidFill>
                  <a:srgbClr val="2B2B2B"/>
                </a:solidFill>
              </a:rPr>
              <a:t>보행로에 설치한 비콘 센서와 반응→ 위치 및 시설 정보를 음성서비스로 제공</a:t>
            </a:r>
            <a:endParaRPr b="1" sz="1300">
              <a:solidFill>
                <a:srgbClr val="2B2B2B"/>
              </a:solidFill>
            </a:endParaRPr>
          </a:p>
          <a:p>
            <a:pPr indent="-311150" lvl="0" marL="457200" rtl="0" algn="l">
              <a:lnSpc>
                <a:spcPct val="130000"/>
              </a:lnSpc>
              <a:spcBef>
                <a:spcPts val="0"/>
              </a:spcBef>
              <a:spcAft>
                <a:spcPts val="0"/>
              </a:spcAft>
              <a:buClr>
                <a:srgbClr val="2B2B2B"/>
              </a:buClr>
              <a:buSzPts val="1300"/>
              <a:buChar char="-"/>
            </a:pPr>
            <a:r>
              <a:rPr b="1" lang="ko" sz="1300">
                <a:solidFill>
                  <a:srgbClr val="2B2B2B"/>
                </a:solidFill>
              </a:rPr>
              <a:t>사용 가능 지역  제한되어 있음</a:t>
            </a:r>
            <a:endParaRPr b="1" sz="1100">
              <a:solidFill>
                <a:srgbClr val="2B2B2B"/>
              </a:solidFill>
            </a:endParaRPr>
          </a:p>
        </p:txBody>
      </p:sp>
      <p:cxnSp>
        <p:nvCxnSpPr>
          <p:cNvPr id="347" name="Google Shape;347;p38"/>
          <p:cNvCxnSpPr/>
          <p:nvPr/>
        </p:nvCxnSpPr>
        <p:spPr>
          <a:xfrm>
            <a:off x="1367575" y="2726625"/>
            <a:ext cx="7261500" cy="0"/>
          </a:xfrm>
          <a:prstGeom prst="straightConnector1">
            <a:avLst/>
          </a:prstGeom>
          <a:noFill/>
          <a:ln cap="flat" cmpd="sng" w="28575">
            <a:solidFill>
              <a:srgbClr val="209C5D"/>
            </a:solidFill>
            <a:prstDash val="solid"/>
            <a:round/>
            <a:headEnd len="med" w="med" type="none"/>
            <a:tailEnd len="med" w="med" type="none"/>
          </a:ln>
        </p:spPr>
      </p:cxnSp>
      <p:sp>
        <p:nvSpPr>
          <p:cNvPr id="348" name="Google Shape;348;p38"/>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grpSp>
        <p:nvGrpSpPr>
          <p:cNvPr id="353" name="Google Shape;353;p39"/>
          <p:cNvGrpSpPr/>
          <p:nvPr/>
        </p:nvGrpSpPr>
        <p:grpSpPr>
          <a:xfrm>
            <a:off x="169299" y="50318"/>
            <a:ext cx="832535" cy="761850"/>
            <a:chOff x="1784276" y="1172724"/>
            <a:chExt cx="1110046" cy="1015800"/>
          </a:xfrm>
        </p:grpSpPr>
        <p:sp>
          <p:nvSpPr>
            <p:cNvPr id="354" name="Google Shape;354;p39"/>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355" name="Google Shape;355;p39"/>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a:t>
              </a:r>
              <a:r>
                <a:rPr lang="ko" sz="4500">
                  <a:solidFill>
                    <a:schemeClr val="dk1"/>
                  </a:solidFill>
                </a:rPr>
                <a:t>2</a:t>
              </a:r>
              <a:endParaRPr sz="4500">
                <a:solidFill>
                  <a:schemeClr val="dk1"/>
                </a:solidFill>
                <a:latin typeface="Arial"/>
                <a:ea typeface="Arial"/>
                <a:cs typeface="Arial"/>
                <a:sym typeface="Arial"/>
              </a:endParaRPr>
            </a:p>
          </p:txBody>
        </p:sp>
        <p:sp>
          <p:nvSpPr>
            <p:cNvPr id="356" name="Google Shape;356;p39"/>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357" name="Google Shape;357;p39"/>
          <p:cNvSpPr txBox="1"/>
          <p:nvPr/>
        </p:nvSpPr>
        <p:spPr>
          <a:xfrm>
            <a:off x="169300" y="681000"/>
            <a:ext cx="2039100" cy="276900"/>
          </a:xfrm>
          <a:prstGeom prst="rect">
            <a:avLst/>
          </a:prstGeom>
          <a:noFill/>
          <a:ln>
            <a:noFill/>
          </a:ln>
        </p:spPr>
        <p:txBody>
          <a:bodyPr anchorCtr="0" anchor="t" bIns="34275" lIns="68575" spcFirstLastPara="1" rIns="68575" wrap="square" tIns="34275">
            <a:noAutofit/>
          </a:bodyPr>
          <a:lstStyle/>
          <a:p>
            <a:pPr indent="0" lvl="0" marL="0" rtl="0" algn="l">
              <a:spcBef>
                <a:spcPts val="0"/>
              </a:spcBef>
              <a:spcAft>
                <a:spcPts val="0"/>
              </a:spcAft>
              <a:buClr>
                <a:schemeClr val="dk1"/>
              </a:buClr>
              <a:buFont typeface="Arial"/>
              <a:buNone/>
            </a:pPr>
            <a:r>
              <a:rPr lang="ko">
                <a:solidFill>
                  <a:schemeClr val="dk1"/>
                </a:solidFill>
              </a:rPr>
              <a:t>국내·외 유사사례</a:t>
            </a:r>
            <a:endParaRPr>
              <a:solidFill>
                <a:schemeClr val="dk1"/>
              </a:solidFill>
            </a:endParaRPr>
          </a:p>
          <a:p>
            <a:pPr indent="0" lvl="0" marL="0" rtl="0" algn="l">
              <a:spcBef>
                <a:spcPts val="0"/>
              </a:spcBef>
              <a:spcAft>
                <a:spcPts val="0"/>
              </a:spcAft>
              <a:buClr>
                <a:schemeClr val="dk1"/>
              </a:buClr>
              <a:buFont typeface="Arial"/>
              <a:buNone/>
            </a:pPr>
            <a:r>
              <a:t/>
            </a:r>
            <a:endParaRPr>
              <a:solidFill>
                <a:schemeClr val="dk1"/>
              </a:solidFill>
            </a:endParaRPr>
          </a:p>
          <a:p>
            <a:pPr indent="0" lvl="0" marL="0" marR="0" rtl="0" algn="l">
              <a:spcBef>
                <a:spcPts val="0"/>
              </a:spcBef>
              <a:spcAft>
                <a:spcPts val="0"/>
              </a:spcAft>
              <a:buNone/>
            </a:pPr>
            <a:r>
              <a:t/>
            </a:r>
            <a:endParaRPr>
              <a:solidFill>
                <a:schemeClr val="dk1"/>
              </a:solidFill>
            </a:endParaRPr>
          </a:p>
        </p:txBody>
      </p:sp>
      <p:sp>
        <p:nvSpPr>
          <p:cNvPr id="358" name="Google Shape;358;p39"/>
          <p:cNvSpPr txBox="1"/>
          <p:nvPr/>
        </p:nvSpPr>
        <p:spPr>
          <a:xfrm>
            <a:off x="1080054" y="195513"/>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1200">
                <a:solidFill>
                  <a:srgbClr val="7F7F7F"/>
                </a:solidFill>
              </a:rPr>
              <a:t>해외</a:t>
            </a:r>
            <a:endParaRPr sz="1200">
              <a:solidFill>
                <a:srgbClr val="7F7F7F"/>
              </a:solidFill>
            </a:endParaRPr>
          </a:p>
        </p:txBody>
      </p:sp>
      <p:sp>
        <p:nvSpPr>
          <p:cNvPr id="359" name="Google Shape;359;p39"/>
          <p:cNvSpPr txBox="1"/>
          <p:nvPr/>
        </p:nvSpPr>
        <p:spPr>
          <a:xfrm>
            <a:off x="1080054" y="436272"/>
            <a:ext cx="10839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ko" sz="1200"/>
              <a:t>국내</a:t>
            </a:r>
            <a:endParaRPr b="1" sz="1200"/>
          </a:p>
        </p:txBody>
      </p:sp>
      <p:pic>
        <p:nvPicPr>
          <p:cNvPr id="360" name="Google Shape;360;p39"/>
          <p:cNvPicPr preferRelativeResize="0"/>
          <p:nvPr/>
        </p:nvPicPr>
        <p:blipFill>
          <a:blip r:embed="rId3">
            <a:alphaModFix/>
          </a:blip>
          <a:stretch>
            <a:fillRect/>
          </a:stretch>
        </p:blipFill>
        <p:spPr>
          <a:xfrm>
            <a:off x="1080050" y="1292475"/>
            <a:ext cx="1887712" cy="3385900"/>
          </a:xfrm>
          <a:prstGeom prst="rect">
            <a:avLst/>
          </a:prstGeom>
          <a:noFill/>
          <a:ln>
            <a:noFill/>
          </a:ln>
        </p:spPr>
      </p:pic>
      <p:pic>
        <p:nvPicPr>
          <p:cNvPr id="361" name="Google Shape;361;p39"/>
          <p:cNvPicPr preferRelativeResize="0"/>
          <p:nvPr/>
        </p:nvPicPr>
        <p:blipFill>
          <a:blip r:embed="rId4">
            <a:alphaModFix/>
          </a:blip>
          <a:stretch>
            <a:fillRect/>
          </a:stretch>
        </p:blipFill>
        <p:spPr>
          <a:xfrm>
            <a:off x="3079716" y="1292475"/>
            <a:ext cx="1877859" cy="3385900"/>
          </a:xfrm>
          <a:prstGeom prst="rect">
            <a:avLst/>
          </a:prstGeom>
          <a:noFill/>
          <a:ln>
            <a:noFill/>
          </a:ln>
        </p:spPr>
      </p:pic>
      <p:sp>
        <p:nvSpPr>
          <p:cNvPr id="362" name="Google Shape;362;p39"/>
          <p:cNvSpPr txBox="1"/>
          <p:nvPr/>
        </p:nvSpPr>
        <p:spPr>
          <a:xfrm>
            <a:off x="1239550" y="1930750"/>
            <a:ext cx="2445900" cy="145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a:latin typeface="Malgun Gothic"/>
                <a:ea typeface="Malgun Gothic"/>
                <a:cs typeface="Malgun Gothic"/>
                <a:sym typeface="Malgun Gothic"/>
              </a:rPr>
              <a:t>	</a:t>
            </a:r>
            <a:endParaRPr>
              <a:latin typeface="Malgun Gothic"/>
              <a:ea typeface="Malgun Gothic"/>
              <a:cs typeface="Malgun Gothic"/>
              <a:sym typeface="Malgun Gothic"/>
            </a:endParaRPr>
          </a:p>
        </p:txBody>
      </p:sp>
      <p:sp>
        <p:nvSpPr>
          <p:cNvPr id="363" name="Google Shape;363;p39"/>
          <p:cNvSpPr txBox="1"/>
          <p:nvPr/>
        </p:nvSpPr>
        <p:spPr>
          <a:xfrm>
            <a:off x="5290800" y="1292475"/>
            <a:ext cx="3117900" cy="358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100">
                <a:latin typeface="Malgun Gothic"/>
                <a:ea typeface="Malgun Gothic"/>
                <a:cs typeface="Malgun Gothic"/>
                <a:sym typeface="Malgun Gothic"/>
              </a:rPr>
              <a:t>설리번 +</a:t>
            </a:r>
            <a:endParaRPr b="1" sz="2100">
              <a:latin typeface="Malgun Gothic"/>
              <a:ea typeface="Malgun Gothic"/>
              <a:cs typeface="Malgun Gothic"/>
              <a:sym typeface="Malgun Gothic"/>
            </a:endParaRPr>
          </a:p>
          <a:p>
            <a:pPr indent="0" lvl="0" marL="0" rtl="0" algn="l">
              <a:spcBef>
                <a:spcPts val="0"/>
              </a:spcBef>
              <a:spcAft>
                <a:spcPts val="0"/>
              </a:spcAft>
              <a:buNone/>
            </a:pPr>
            <a:r>
              <a:rPr b="1" lang="ko" sz="2100">
                <a:latin typeface="Malgun Gothic"/>
                <a:ea typeface="Malgun Gothic"/>
                <a:cs typeface="Malgun Gothic"/>
                <a:sym typeface="Malgun Gothic"/>
              </a:rPr>
              <a:t>  </a:t>
            </a:r>
            <a:r>
              <a:rPr b="1" lang="ko" sz="1900">
                <a:latin typeface="Malgun Gothic"/>
                <a:ea typeface="Malgun Gothic"/>
                <a:cs typeface="Malgun Gothic"/>
                <a:sym typeface="Malgun Gothic"/>
              </a:rPr>
              <a:t>:</a:t>
            </a:r>
            <a:r>
              <a:rPr b="1" lang="ko" sz="1500">
                <a:latin typeface="Malgun Gothic"/>
                <a:ea typeface="Malgun Gothic"/>
                <a:cs typeface="Malgun Gothic"/>
                <a:sym typeface="Malgun Gothic"/>
              </a:rPr>
              <a:t> </a:t>
            </a:r>
            <a:r>
              <a:rPr b="1" lang="ko" sz="1300">
                <a:solidFill>
                  <a:srgbClr val="2B2B2B"/>
                </a:solidFill>
              </a:rPr>
              <a:t>스마트폰 카메라를 통한 시각 보조</a:t>
            </a:r>
            <a:endParaRPr b="1" sz="1300">
              <a:solidFill>
                <a:srgbClr val="2B2B2B"/>
              </a:solidFill>
            </a:endParaRPr>
          </a:p>
          <a:p>
            <a:pPr indent="0" lvl="0" marL="0" rtl="0" algn="l">
              <a:spcBef>
                <a:spcPts val="0"/>
              </a:spcBef>
              <a:spcAft>
                <a:spcPts val="0"/>
              </a:spcAft>
              <a:buNone/>
            </a:pPr>
            <a:r>
              <a:rPr b="1" lang="ko" sz="1100">
                <a:solidFill>
                  <a:srgbClr val="2B2B2B"/>
                </a:solidFill>
              </a:rPr>
              <a:t>	</a:t>
            </a:r>
            <a:endParaRPr b="1" sz="1100">
              <a:solidFill>
                <a:srgbClr val="2B2B2B"/>
              </a:solidFill>
            </a:endParaRPr>
          </a:p>
          <a:p>
            <a:pPr indent="0" lvl="0" marL="0" rtl="0" algn="l">
              <a:spcBef>
                <a:spcPts val="0"/>
              </a:spcBef>
              <a:spcAft>
                <a:spcPts val="0"/>
              </a:spcAft>
              <a:buNone/>
            </a:pPr>
            <a:r>
              <a:rPr b="1" lang="ko" sz="1100">
                <a:solidFill>
                  <a:srgbClr val="2B2B2B"/>
                </a:solidFill>
              </a:rPr>
              <a:t>	</a:t>
            </a:r>
            <a:endParaRPr b="1" sz="1100">
              <a:solidFill>
                <a:srgbClr val="2B2B2B"/>
              </a:solidFill>
            </a:endParaRPr>
          </a:p>
          <a:p>
            <a:pPr indent="-317500" lvl="0" marL="457200" rtl="0" algn="l">
              <a:lnSpc>
                <a:spcPct val="150000"/>
              </a:lnSpc>
              <a:spcBef>
                <a:spcPts val="0"/>
              </a:spcBef>
              <a:spcAft>
                <a:spcPts val="0"/>
              </a:spcAft>
              <a:buClr>
                <a:srgbClr val="2B2B2B"/>
              </a:buClr>
              <a:buSzPts val="1400"/>
              <a:buChar char="-"/>
            </a:pPr>
            <a:r>
              <a:rPr b="1" lang="ko">
                <a:solidFill>
                  <a:srgbClr val="2B2B2B"/>
                </a:solidFill>
              </a:rPr>
              <a:t>AI 모드 </a:t>
            </a:r>
            <a:endParaRPr b="1">
              <a:solidFill>
                <a:srgbClr val="2B2B2B"/>
              </a:solidFill>
            </a:endParaRPr>
          </a:p>
          <a:p>
            <a:pPr indent="-317500" lvl="0" marL="457200" rtl="0" algn="l">
              <a:lnSpc>
                <a:spcPct val="150000"/>
              </a:lnSpc>
              <a:spcBef>
                <a:spcPts val="0"/>
              </a:spcBef>
              <a:spcAft>
                <a:spcPts val="0"/>
              </a:spcAft>
              <a:buClr>
                <a:srgbClr val="2B2B2B"/>
              </a:buClr>
              <a:buSzPts val="1400"/>
              <a:buChar char="-"/>
            </a:pPr>
            <a:r>
              <a:rPr b="1" lang="ko">
                <a:solidFill>
                  <a:srgbClr val="2B2B2B"/>
                </a:solidFill>
              </a:rPr>
              <a:t>문자 인식</a:t>
            </a:r>
            <a:endParaRPr b="1">
              <a:solidFill>
                <a:srgbClr val="2B2B2B"/>
              </a:solidFill>
            </a:endParaRPr>
          </a:p>
          <a:p>
            <a:pPr indent="-317500" lvl="0" marL="457200" rtl="0" algn="l">
              <a:lnSpc>
                <a:spcPct val="150000"/>
              </a:lnSpc>
              <a:spcBef>
                <a:spcPts val="0"/>
              </a:spcBef>
              <a:spcAft>
                <a:spcPts val="0"/>
              </a:spcAft>
              <a:buClr>
                <a:srgbClr val="2B2B2B"/>
              </a:buClr>
              <a:buSzPts val="1400"/>
              <a:buChar char="-"/>
            </a:pPr>
            <a:r>
              <a:rPr b="1" lang="ko">
                <a:solidFill>
                  <a:srgbClr val="2B2B2B"/>
                </a:solidFill>
              </a:rPr>
              <a:t>얼굴 인식</a:t>
            </a:r>
            <a:endParaRPr b="1">
              <a:solidFill>
                <a:srgbClr val="2B2B2B"/>
              </a:solidFill>
            </a:endParaRPr>
          </a:p>
          <a:p>
            <a:pPr indent="-317500" lvl="0" marL="457200" rtl="0" algn="l">
              <a:lnSpc>
                <a:spcPct val="150000"/>
              </a:lnSpc>
              <a:spcBef>
                <a:spcPts val="0"/>
              </a:spcBef>
              <a:spcAft>
                <a:spcPts val="0"/>
              </a:spcAft>
              <a:buClr>
                <a:srgbClr val="2B2B2B"/>
              </a:buClr>
              <a:buSzPts val="1400"/>
              <a:buChar char="-"/>
            </a:pPr>
            <a:r>
              <a:rPr b="1" lang="ko">
                <a:solidFill>
                  <a:srgbClr val="2B2B2B"/>
                </a:solidFill>
              </a:rPr>
              <a:t>이미지 묘사</a:t>
            </a:r>
            <a:endParaRPr b="1">
              <a:solidFill>
                <a:srgbClr val="2B2B2B"/>
              </a:solidFill>
            </a:endParaRPr>
          </a:p>
          <a:p>
            <a:pPr indent="-317500" lvl="0" marL="457200" rtl="0" algn="l">
              <a:lnSpc>
                <a:spcPct val="150000"/>
              </a:lnSpc>
              <a:spcBef>
                <a:spcPts val="0"/>
              </a:spcBef>
              <a:spcAft>
                <a:spcPts val="0"/>
              </a:spcAft>
              <a:buClr>
                <a:srgbClr val="2B2B2B"/>
              </a:buClr>
              <a:buSzPts val="1400"/>
              <a:buChar char="-"/>
            </a:pPr>
            <a:r>
              <a:rPr b="1" lang="ko">
                <a:solidFill>
                  <a:srgbClr val="2B2B2B"/>
                </a:solidFill>
              </a:rPr>
              <a:t>빛 밝기</a:t>
            </a:r>
            <a:endParaRPr b="1">
              <a:solidFill>
                <a:srgbClr val="2B2B2B"/>
              </a:solidFill>
            </a:endParaRPr>
          </a:p>
          <a:p>
            <a:pPr indent="-317500" lvl="0" marL="457200" rtl="0" algn="l">
              <a:lnSpc>
                <a:spcPct val="150000"/>
              </a:lnSpc>
              <a:spcBef>
                <a:spcPts val="0"/>
              </a:spcBef>
              <a:spcAft>
                <a:spcPts val="0"/>
              </a:spcAft>
              <a:buClr>
                <a:srgbClr val="2B2B2B"/>
              </a:buClr>
              <a:buSzPts val="1400"/>
              <a:buChar char="-"/>
            </a:pPr>
            <a:r>
              <a:rPr b="1" lang="ko">
                <a:solidFill>
                  <a:srgbClr val="2B2B2B"/>
                </a:solidFill>
              </a:rPr>
              <a:t>색상 인식</a:t>
            </a:r>
            <a:endParaRPr b="1">
              <a:solidFill>
                <a:srgbClr val="2B2B2B"/>
              </a:solidFill>
            </a:endParaRPr>
          </a:p>
          <a:p>
            <a:pPr indent="-317500" lvl="0" marL="457200" rtl="0" algn="l">
              <a:lnSpc>
                <a:spcPct val="150000"/>
              </a:lnSpc>
              <a:spcBef>
                <a:spcPts val="0"/>
              </a:spcBef>
              <a:spcAft>
                <a:spcPts val="0"/>
              </a:spcAft>
              <a:buClr>
                <a:srgbClr val="2B2B2B"/>
              </a:buClr>
              <a:buSzPts val="1400"/>
              <a:buChar char="-"/>
            </a:pPr>
            <a:r>
              <a:rPr b="1" lang="ko">
                <a:solidFill>
                  <a:srgbClr val="2B2B2B"/>
                </a:solidFill>
              </a:rPr>
              <a:t>돋보기</a:t>
            </a:r>
            <a:endParaRPr b="1">
              <a:solidFill>
                <a:srgbClr val="2B2B2B"/>
              </a:solidFill>
            </a:endParaRPr>
          </a:p>
        </p:txBody>
      </p:sp>
      <p:sp>
        <p:nvSpPr>
          <p:cNvPr id="364" name="Google Shape;364;p39"/>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40"/>
          <p:cNvSpPr/>
          <p:nvPr/>
        </p:nvSpPr>
        <p:spPr>
          <a:xfrm>
            <a:off x="0" y="2648354"/>
            <a:ext cx="1357009" cy="34289"/>
          </a:xfrm>
          <a:prstGeom prst="rect">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370" name="Google Shape;370;p40"/>
          <p:cNvSpPr/>
          <p:nvPr/>
        </p:nvSpPr>
        <p:spPr>
          <a:xfrm>
            <a:off x="2943260" y="2648354"/>
            <a:ext cx="6200740" cy="34289"/>
          </a:xfrm>
          <a:prstGeom prst="rect">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371" name="Google Shape;371;p40"/>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grpSp>
        <p:nvGrpSpPr>
          <p:cNvPr id="372" name="Google Shape;372;p40"/>
          <p:cNvGrpSpPr/>
          <p:nvPr/>
        </p:nvGrpSpPr>
        <p:grpSpPr>
          <a:xfrm>
            <a:off x="1540899" y="2031518"/>
            <a:ext cx="832535" cy="761850"/>
            <a:chOff x="1784276" y="1172724"/>
            <a:chExt cx="1110046" cy="1015800"/>
          </a:xfrm>
        </p:grpSpPr>
        <p:sp>
          <p:nvSpPr>
            <p:cNvPr id="373" name="Google Shape;373;p40"/>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374" name="Google Shape;374;p40"/>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a:t>
              </a:r>
              <a:r>
                <a:rPr lang="ko" sz="4500">
                  <a:solidFill>
                    <a:schemeClr val="dk1"/>
                  </a:solidFill>
                </a:rPr>
                <a:t>3</a:t>
              </a:r>
              <a:endParaRPr sz="4500">
                <a:solidFill>
                  <a:schemeClr val="dk1"/>
                </a:solidFill>
                <a:latin typeface="Arial"/>
                <a:ea typeface="Arial"/>
                <a:cs typeface="Arial"/>
                <a:sym typeface="Arial"/>
              </a:endParaRPr>
            </a:p>
          </p:txBody>
        </p:sp>
        <p:sp>
          <p:nvSpPr>
            <p:cNvPr id="375" name="Google Shape;375;p40"/>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376" name="Google Shape;376;p40"/>
          <p:cNvSpPr txBox="1"/>
          <p:nvPr/>
        </p:nvSpPr>
        <p:spPr>
          <a:xfrm>
            <a:off x="1540900" y="2662200"/>
            <a:ext cx="12435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차별성</a:t>
            </a:r>
            <a:endParaRPr sz="1400">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1"/>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grpSp>
        <p:nvGrpSpPr>
          <p:cNvPr id="382" name="Google Shape;382;p41"/>
          <p:cNvGrpSpPr/>
          <p:nvPr/>
        </p:nvGrpSpPr>
        <p:grpSpPr>
          <a:xfrm>
            <a:off x="169299" y="50318"/>
            <a:ext cx="832535" cy="761850"/>
            <a:chOff x="1784276" y="1172724"/>
            <a:chExt cx="1110046" cy="1015800"/>
          </a:xfrm>
        </p:grpSpPr>
        <p:sp>
          <p:nvSpPr>
            <p:cNvPr id="383" name="Google Shape;383;p41"/>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384" name="Google Shape;384;p41"/>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a:t>
              </a:r>
              <a:r>
                <a:rPr lang="ko" sz="4500">
                  <a:solidFill>
                    <a:schemeClr val="dk1"/>
                  </a:solidFill>
                </a:rPr>
                <a:t>3</a:t>
              </a:r>
              <a:endParaRPr sz="4500">
                <a:solidFill>
                  <a:schemeClr val="dk1"/>
                </a:solidFill>
                <a:latin typeface="Arial"/>
                <a:ea typeface="Arial"/>
                <a:cs typeface="Arial"/>
                <a:sym typeface="Arial"/>
              </a:endParaRPr>
            </a:p>
          </p:txBody>
        </p:sp>
        <p:sp>
          <p:nvSpPr>
            <p:cNvPr id="385" name="Google Shape;385;p41"/>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386" name="Google Shape;386;p41"/>
          <p:cNvSpPr txBox="1"/>
          <p:nvPr/>
        </p:nvSpPr>
        <p:spPr>
          <a:xfrm>
            <a:off x="169300" y="681000"/>
            <a:ext cx="1243500" cy="276900"/>
          </a:xfrm>
          <a:prstGeom prst="rect">
            <a:avLst/>
          </a:prstGeom>
          <a:noFill/>
          <a:ln>
            <a:noFill/>
          </a:ln>
        </p:spPr>
        <p:txBody>
          <a:bodyPr anchorCtr="0" anchor="t" bIns="34275" lIns="68575" spcFirstLastPara="1" rIns="68575" wrap="square" tIns="34275">
            <a:noAutofit/>
          </a:bodyPr>
          <a:lstStyle/>
          <a:p>
            <a:pPr indent="0" lvl="0" marL="0" rtl="0" algn="l">
              <a:spcBef>
                <a:spcPts val="0"/>
              </a:spcBef>
              <a:spcAft>
                <a:spcPts val="0"/>
              </a:spcAft>
              <a:buClr>
                <a:schemeClr val="dk1"/>
              </a:buClr>
              <a:buFont typeface="Arial"/>
              <a:buNone/>
            </a:pPr>
            <a:r>
              <a:rPr lang="ko">
                <a:solidFill>
                  <a:schemeClr val="dk1"/>
                </a:solidFill>
              </a:rPr>
              <a:t>차별성</a:t>
            </a:r>
            <a:endParaRPr>
              <a:solidFill>
                <a:schemeClr val="dk1"/>
              </a:solidFill>
            </a:endParaRPr>
          </a:p>
          <a:p>
            <a:pPr indent="0" lvl="0" marL="0" marR="0" rtl="0" algn="l">
              <a:spcBef>
                <a:spcPts val="0"/>
              </a:spcBef>
              <a:spcAft>
                <a:spcPts val="0"/>
              </a:spcAft>
              <a:buNone/>
            </a:pPr>
            <a:r>
              <a:t/>
            </a:r>
            <a:endParaRPr>
              <a:solidFill>
                <a:schemeClr val="dk1"/>
              </a:solidFill>
            </a:endParaRPr>
          </a:p>
        </p:txBody>
      </p:sp>
      <p:sp>
        <p:nvSpPr>
          <p:cNvPr id="387" name="Google Shape;387;p41"/>
          <p:cNvSpPr txBox="1"/>
          <p:nvPr/>
        </p:nvSpPr>
        <p:spPr>
          <a:xfrm>
            <a:off x="558575" y="1233450"/>
            <a:ext cx="8260800" cy="34392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t/>
            </a:r>
            <a:endParaRPr b="1" sz="1800">
              <a:latin typeface="Nanum Gothic Coding"/>
              <a:ea typeface="Nanum Gothic Coding"/>
              <a:cs typeface="Nanum Gothic Coding"/>
              <a:sym typeface="Nanum Gothic Coding"/>
            </a:endParaRPr>
          </a:p>
          <a:p>
            <a:pPr indent="-368300" lvl="0" marL="457200" rtl="0" algn="l">
              <a:lnSpc>
                <a:spcPct val="150000"/>
              </a:lnSpc>
              <a:spcBef>
                <a:spcPts val="0"/>
              </a:spcBef>
              <a:spcAft>
                <a:spcPts val="0"/>
              </a:spcAft>
              <a:buClr>
                <a:schemeClr val="dk1"/>
              </a:buClr>
              <a:buSzPts val="2200"/>
              <a:buFont typeface="Nanum Gothic Coding"/>
              <a:buAutoNum type="arabicPeriod"/>
            </a:pPr>
            <a:r>
              <a:rPr b="1" lang="ko" sz="2200">
                <a:solidFill>
                  <a:schemeClr val="dk1"/>
                </a:solidFill>
                <a:latin typeface="Nanum Gothic Coding"/>
                <a:ea typeface="Nanum Gothic Coding"/>
                <a:cs typeface="Nanum Gothic Coding"/>
                <a:sym typeface="Nanum Gothic Coding"/>
              </a:rPr>
              <a:t>엉터리 점자블록 존재 여부와 경고 알림 기능</a:t>
            </a:r>
            <a:endParaRPr b="1" sz="2200">
              <a:solidFill>
                <a:schemeClr val="dk1"/>
              </a:solidFill>
              <a:latin typeface="Nanum Gothic Coding"/>
              <a:ea typeface="Nanum Gothic Coding"/>
              <a:cs typeface="Nanum Gothic Coding"/>
              <a:sym typeface="Nanum Gothic Coding"/>
            </a:endParaRPr>
          </a:p>
          <a:p>
            <a:pPr indent="-368300" lvl="0" marL="457200" rtl="0" algn="l">
              <a:lnSpc>
                <a:spcPct val="150000"/>
              </a:lnSpc>
              <a:spcBef>
                <a:spcPts val="0"/>
              </a:spcBef>
              <a:spcAft>
                <a:spcPts val="0"/>
              </a:spcAft>
              <a:buClr>
                <a:schemeClr val="dk1"/>
              </a:buClr>
              <a:buSzPts val="2200"/>
              <a:buFont typeface="Nanum Gothic Coding"/>
              <a:buAutoNum type="arabicPeriod"/>
            </a:pPr>
            <a:r>
              <a:rPr b="1" lang="ko" sz="2200">
                <a:solidFill>
                  <a:schemeClr val="dk1"/>
                </a:solidFill>
                <a:latin typeface="Nanum Gothic Coding"/>
                <a:ea typeface="Nanum Gothic Coding"/>
                <a:cs typeface="Nanum Gothic Coding"/>
                <a:sym typeface="Nanum Gothic Coding"/>
              </a:rPr>
              <a:t>가상의 점자블록을 생성 → 안전 경로 제공</a:t>
            </a:r>
            <a:endParaRPr b="1" sz="2200">
              <a:solidFill>
                <a:schemeClr val="dk1"/>
              </a:solidFill>
              <a:latin typeface="Nanum Gothic Coding"/>
              <a:ea typeface="Nanum Gothic Coding"/>
              <a:cs typeface="Nanum Gothic Coding"/>
              <a:sym typeface="Nanum Gothic Coding"/>
            </a:endParaRPr>
          </a:p>
          <a:p>
            <a:pPr indent="-368300" lvl="0" marL="457200" rtl="0" algn="l">
              <a:lnSpc>
                <a:spcPct val="150000"/>
              </a:lnSpc>
              <a:spcBef>
                <a:spcPts val="0"/>
              </a:spcBef>
              <a:spcAft>
                <a:spcPts val="0"/>
              </a:spcAft>
              <a:buClr>
                <a:schemeClr val="dk1"/>
              </a:buClr>
              <a:buSzPts val="2200"/>
              <a:buFont typeface="Nanum Gothic Coding"/>
              <a:buAutoNum type="arabicPeriod"/>
            </a:pPr>
            <a:r>
              <a:rPr b="1" lang="ko" sz="2200">
                <a:solidFill>
                  <a:schemeClr val="dk1"/>
                </a:solidFill>
                <a:latin typeface="Nanum Gothic Coding"/>
                <a:ea typeface="Nanum Gothic Coding"/>
                <a:cs typeface="Nanum Gothic Coding"/>
                <a:sym typeface="Nanum Gothic Coding"/>
              </a:rPr>
              <a:t>신호등의 상태(색, 남은 시간) 안내</a:t>
            </a:r>
            <a:endParaRPr b="1" sz="2200">
              <a:solidFill>
                <a:schemeClr val="dk1"/>
              </a:solidFill>
              <a:latin typeface="Nanum Gothic Coding"/>
              <a:ea typeface="Nanum Gothic Coding"/>
              <a:cs typeface="Nanum Gothic Coding"/>
              <a:sym typeface="Nanum Gothic Coding"/>
            </a:endParaRPr>
          </a:p>
          <a:p>
            <a:pPr indent="-368300" lvl="0" marL="457200" rtl="0" algn="l">
              <a:lnSpc>
                <a:spcPct val="150000"/>
              </a:lnSpc>
              <a:spcBef>
                <a:spcPts val="0"/>
              </a:spcBef>
              <a:spcAft>
                <a:spcPts val="0"/>
              </a:spcAft>
              <a:buSzPts val="2200"/>
              <a:buFont typeface="Nanum Gothic Coding"/>
              <a:buAutoNum type="arabicPeriod"/>
            </a:pPr>
            <a:r>
              <a:rPr b="1" lang="ko" sz="2200">
                <a:latin typeface="Nanum Gothic Coding"/>
                <a:ea typeface="Nanum Gothic Coding"/>
                <a:cs typeface="Nanum Gothic Coding"/>
                <a:sym typeface="Nanum Gothic Coding"/>
              </a:rPr>
              <a:t>서비스 외 지역인 인하대 주변 정보 제공 </a:t>
            </a:r>
            <a:endParaRPr b="1" sz="2200">
              <a:latin typeface="Nanum Gothic Coding"/>
              <a:ea typeface="Nanum Gothic Coding"/>
              <a:cs typeface="Nanum Gothic Coding"/>
              <a:sym typeface="Nanum Gothic Coding"/>
            </a:endParaRPr>
          </a:p>
          <a:p>
            <a:pPr indent="0" lvl="0" marL="0" rtl="0" algn="l">
              <a:lnSpc>
                <a:spcPct val="150000"/>
              </a:lnSpc>
              <a:spcBef>
                <a:spcPts val="0"/>
              </a:spcBef>
              <a:spcAft>
                <a:spcPts val="0"/>
              </a:spcAft>
              <a:buNone/>
            </a:pPr>
            <a:r>
              <a:t/>
            </a:r>
            <a:endParaRPr b="1" sz="2200">
              <a:latin typeface="Nanum Gothic Coding"/>
              <a:ea typeface="Nanum Gothic Coding"/>
              <a:cs typeface="Nanum Gothic Coding"/>
              <a:sym typeface="Nanum Gothic Coding"/>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7">
                                            <p:txEl>
                                              <p:pRg end="0" st="0"/>
                                            </p:txEl>
                                          </p:spTgt>
                                        </p:tgtEl>
                                        <p:attrNameLst>
                                          <p:attrName>style.visibility</p:attrName>
                                        </p:attrNameLst>
                                      </p:cBhvr>
                                      <p:to>
                                        <p:strVal val="visible"/>
                                      </p:to>
                                    </p:set>
                                    <p:animEffect filter="fade" transition="in">
                                      <p:cBhvr>
                                        <p:cTn dur="1000"/>
                                        <p:tgtEl>
                                          <p:spTgt spid="38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7">
                                            <p:txEl>
                                              <p:pRg end="1" st="1"/>
                                            </p:txEl>
                                          </p:spTgt>
                                        </p:tgtEl>
                                        <p:attrNameLst>
                                          <p:attrName>style.visibility</p:attrName>
                                        </p:attrNameLst>
                                      </p:cBhvr>
                                      <p:to>
                                        <p:strVal val="visible"/>
                                      </p:to>
                                    </p:set>
                                    <p:animEffect filter="fade" transition="in">
                                      <p:cBhvr>
                                        <p:cTn dur="1000"/>
                                        <p:tgtEl>
                                          <p:spTgt spid="38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7">
                                            <p:txEl>
                                              <p:pRg end="2" st="2"/>
                                            </p:txEl>
                                          </p:spTgt>
                                        </p:tgtEl>
                                        <p:attrNameLst>
                                          <p:attrName>style.visibility</p:attrName>
                                        </p:attrNameLst>
                                      </p:cBhvr>
                                      <p:to>
                                        <p:strVal val="visible"/>
                                      </p:to>
                                    </p:set>
                                    <p:animEffect filter="fade" transition="in">
                                      <p:cBhvr>
                                        <p:cTn dur="1000"/>
                                        <p:tgtEl>
                                          <p:spTgt spid="38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7">
                                            <p:txEl>
                                              <p:pRg end="3" st="3"/>
                                            </p:txEl>
                                          </p:spTgt>
                                        </p:tgtEl>
                                        <p:attrNameLst>
                                          <p:attrName>style.visibility</p:attrName>
                                        </p:attrNameLst>
                                      </p:cBhvr>
                                      <p:to>
                                        <p:strVal val="visible"/>
                                      </p:to>
                                    </p:set>
                                    <p:animEffect filter="fade" transition="in">
                                      <p:cBhvr>
                                        <p:cTn dur="1000"/>
                                        <p:tgtEl>
                                          <p:spTgt spid="38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7">
                                            <p:txEl>
                                              <p:pRg end="4" st="4"/>
                                            </p:txEl>
                                          </p:spTgt>
                                        </p:tgtEl>
                                        <p:attrNameLst>
                                          <p:attrName>style.visibility</p:attrName>
                                        </p:attrNameLst>
                                      </p:cBhvr>
                                      <p:to>
                                        <p:strVal val="visible"/>
                                      </p:to>
                                    </p:set>
                                    <p:animEffect filter="fade" transition="in">
                                      <p:cBhvr>
                                        <p:cTn dur="1000"/>
                                        <p:tgtEl>
                                          <p:spTgt spid="38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7">
                                            <p:txEl>
                                              <p:pRg end="5" st="5"/>
                                            </p:txEl>
                                          </p:spTgt>
                                        </p:tgtEl>
                                        <p:attrNameLst>
                                          <p:attrName>style.visibility</p:attrName>
                                        </p:attrNameLst>
                                      </p:cBhvr>
                                      <p:to>
                                        <p:strVal val="visible"/>
                                      </p:to>
                                    </p:set>
                                    <p:animEffect filter="fade" transition="in">
                                      <p:cBhvr>
                                        <p:cTn dur="1000"/>
                                        <p:tgtEl>
                                          <p:spTgt spid="38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2"/>
          <p:cNvSpPr/>
          <p:nvPr/>
        </p:nvSpPr>
        <p:spPr>
          <a:xfrm>
            <a:off x="0" y="2648354"/>
            <a:ext cx="1356900" cy="34200"/>
          </a:xfrm>
          <a:prstGeom prst="rect">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393" name="Google Shape;393;p42"/>
          <p:cNvSpPr/>
          <p:nvPr/>
        </p:nvSpPr>
        <p:spPr>
          <a:xfrm>
            <a:off x="2943260" y="2648354"/>
            <a:ext cx="6200700" cy="34200"/>
          </a:xfrm>
          <a:prstGeom prst="rect">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394" name="Google Shape;394;p42"/>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grpSp>
        <p:nvGrpSpPr>
          <p:cNvPr id="395" name="Google Shape;395;p42"/>
          <p:cNvGrpSpPr/>
          <p:nvPr/>
        </p:nvGrpSpPr>
        <p:grpSpPr>
          <a:xfrm>
            <a:off x="1540899" y="2031518"/>
            <a:ext cx="832535" cy="761850"/>
            <a:chOff x="1784276" y="1172724"/>
            <a:chExt cx="1110046" cy="1015800"/>
          </a:xfrm>
        </p:grpSpPr>
        <p:sp>
          <p:nvSpPr>
            <p:cNvPr id="396" name="Google Shape;396;p42"/>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397" name="Google Shape;397;p42"/>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a:t>
              </a:r>
              <a:r>
                <a:rPr lang="ko" sz="4500">
                  <a:solidFill>
                    <a:schemeClr val="dk1"/>
                  </a:solidFill>
                </a:rPr>
                <a:t>4</a:t>
              </a:r>
              <a:endParaRPr sz="4500">
                <a:solidFill>
                  <a:schemeClr val="dk1"/>
                </a:solidFill>
                <a:latin typeface="Arial"/>
                <a:ea typeface="Arial"/>
                <a:cs typeface="Arial"/>
                <a:sym typeface="Arial"/>
              </a:endParaRPr>
            </a:p>
          </p:txBody>
        </p:sp>
        <p:sp>
          <p:nvSpPr>
            <p:cNvPr id="398" name="Google Shape;398;p42"/>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399" name="Google Shape;399;p42"/>
          <p:cNvSpPr txBox="1"/>
          <p:nvPr/>
        </p:nvSpPr>
        <p:spPr>
          <a:xfrm>
            <a:off x="1540900" y="2662200"/>
            <a:ext cx="12435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 Q&amp;A</a:t>
            </a:r>
            <a:endParaRPr sz="1400">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3"/>
          <p:cNvSpPr txBox="1"/>
          <p:nvPr/>
        </p:nvSpPr>
        <p:spPr>
          <a:xfrm>
            <a:off x="2414893" y="2407600"/>
            <a:ext cx="4326377" cy="392415"/>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ko" sz="2100">
                <a:solidFill>
                  <a:schemeClr val="dk1"/>
                </a:solidFill>
                <a:latin typeface="Arial"/>
                <a:ea typeface="Arial"/>
                <a:cs typeface="Arial"/>
                <a:sym typeface="Arial"/>
              </a:rPr>
              <a:t>THANK YOU</a:t>
            </a:r>
            <a:endParaRPr sz="2100">
              <a:solidFill>
                <a:schemeClr val="dk1"/>
              </a:solidFill>
              <a:latin typeface="Arial"/>
              <a:ea typeface="Arial"/>
              <a:cs typeface="Arial"/>
              <a:sym typeface="Arial"/>
            </a:endParaRPr>
          </a:p>
        </p:txBody>
      </p:sp>
      <p:sp>
        <p:nvSpPr>
          <p:cNvPr id="405" name="Google Shape;405;p43"/>
          <p:cNvSpPr txBox="1"/>
          <p:nvPr/>
        </p:nvSpPr>
        <p:spPr>
          <a:xfrm>
            <a:off x="2414893" y="2859937"/>
            <a:ext cx="4326377" cy="253916"/>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t/>
            </a:r>
            <a:endParaRPr sz="1200">
              <a:solidFill>
                <a:schemeClr val="dk1"/>
              </a:solidFill>
              <a:latin typeface="Arial"/>
              <a:ea typeface="Arial"/>
              <a:cs typeface="Arial"/>
              <a:sym typeface="Arial"/>
            </a:endParaRPr>
          </a:p>
        </p:txBody>
      </p:sp>
      <p:cxnSp>
        <p:nvCxnSpPr>
          <p:cNvPr id="406" name="Google Shape;406;p43"/>
          <p:cNvCxnSpPr/>
          <p:nvPr/>
        </p:nvCxnSpPr>
        <p:spPr>
          <a:xfrm>
            <a:off x="2540832" y="2814607"/>
            <a:ext cx="4067199" cy="0"/>
          </a:xfrm>
          <a:prstGeom prst="straightConnector1">
            <a:avLst/>
          </a:prstGeom>
          <a:noFill/>
          <a:ln cap="flat" cmpd="sng" w="9525">
            <a:solidFill>
              <a:srgbClr val="595A5C"/>
            </a:solidFill>
            <a:prstDash val="solid"/>
            <a:miter lim="800000"/>
            <a:headEnd len="sm" w="sm" type="none"/>
            <a:tailEnd len="sm" w="sm" type="none"/>
          </a:ln>
        </p:spPr>
      </p:cxnSp>
      <p:grpSp>
        <p:nvGrpSpPr>
          <p:cNvPr id="407" name="Google Shape;407;p43"/>
          <p:cNvGrpSpPr/>
          <p:nvPr/>
        </p:nvGrpSpPr>
        <p:grpSpPr>
          <a:xfrm>
            <a:off x="3917811" y="938637"/>
            <a:ext cx="1316882" cy="1308457"/>
            <a:chOff x="5301571" y="930500"/>
            <a:chExt cx="1755843" cy="1744610"/>
          </a:xfrm>
        </p:grpSpPr>
        <p:sp>
          <p:nvSpPr>
            <p:cNvPr id="408" name="Google Shape;408;p43"/>
            <p:cNvSpPr/>
            <p:nvPr/>
          </p:nvSpPr>
          <p:spPr>
            <a:xfrm>
              <a:off x="5301571" y="2120635"/>
              <a:ext cx="535022" cy="554475"/>
            </a:xfrm>
            <a:prstGeom prst="ellips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409" name="Google Shape;409;p43"/>
            <p:cNvSpPr/>
            <p:nvPr/>
          </p:nvSpPr>
          <p:spPr>
            <a:xfrm>
              <a:off x="5911982" y="2120635"/>
              <a:ext cx="535022" cy="554475"/>
            </a:xfrm>
            <a:prstGeom prst="ellips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410" name="Google Shape;410;p43"/>
            <p:cNvSpPr/>
            <p:nvPr/>
          </p:nvSpPr>
          <p:spPr>
            <a:xfrm>
              <a:off x="6522392" y="2120635"/>
              <a:ext cx="535022" cy="554475"/>
            </a:xfrm>
            <a:prstGeom prst="ellips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411" name="Google Shape;411;p43"/>
            <p:cNvSpPr/>
            <p:nvPr/>
          </p:nvSpPr>
          <p:spPr>
            <a:xfrm>
              <a:off x="5301571" y="1527748"/>
              <a:ext cx="535022" cy="554475"/>
            </a:xfrm>
            <a:prstGeom prst="ellipse">
              <a:avLst/>
            </a:prstGeom>
            <a:solidFill>
              <a:srgbClr val="595A5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412" name="Google Shape;412;p43"/>
            <p:cNvSpPr/>
            <p:nvPr/>
          </p:nvSpPr>
          <p:spPr>
            <a:xfrm>
              <a:off x="5911982" y="1527748"/>
              <a:ext cx="535022" cy="554475"/>
            </a:xfrm>
            <a:prstGeom prst="ellipse">
              <a:avLst/>
            </a:prstGeom>
            <a:solidFill>
              <a:srgbClr val="595A5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413" name="Google Shape;413;p43"/>
            <p:cNvSpPr/>
            <p:nvPr/>
          </p:nvSpPr>
          <p:spPr>
            <a:xfrm>
              <a:off x="6522392" y="1527748"/>
              <a:ext cx="535022" cy="554475"/>
            </a:xfrm>
            <a:prstGeom prst="ellipse">
              <a:avLst/>
            </a:prstGeom>
            <a:solidFill>
              <a:srgbClr val="595A5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414" name="Google Shape;414;p43"/>
            <p:cNvSpPr/>
            <p:nvPr/>
          </p:nvSpPr>
          <p:spPr>
            <a:xfrm>
              <a:off x="5301571" y="930500"/>
              <a:ext cx="535022" cy="554475"/>
            </a:xfrm>
            <a:prstGeom prst="ellipse">
              <a:avLst/>
            </a:prstGeom>
            <a:solidFill>
              <a:srgbClr val="B5DCE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415" name="Google Shape;415;p43"/>
            <p:cNvSpPr/>
            <p:nvPr/>
          </p:nvSpPr>
          <p:spPr>
            <a:xfrm>
              <a:off x="5911982" y="930500"/>
              <a:ext cx="535022" cy="554475"/>
            </a:xfrm>
            <a:prstGeom prst="ellipse">
              <a:avLst/>
            </a:prstGeom>
            <a:solidFill>
              <a:srgbClr val="B5DCE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416" name="Google Shape;416;p43"/>
            <p:cNvSpPr/>
            <p:nvPr/>
          </p:nvSpPr>
          <p:spPr>
            <a:xfrm>
              <a:off x="6522392" y="930500"/>
              <a:ext cx="535022" cy="554475"/>
            </a:xfrm>
            <a:prstGeom prst="ellipse">
              <a:avLst/>
            </a:prstGeom>
            <a:solidFill>
              <a:srgbClr val="B5DCE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417" name="Google Shape;417;p43"/>
          <p:cNvSpPr txBox="1"/>
          <p:nvPr/>
        </p:nvSpPr>
        <p:spPr>
          <a:xfrm>
            <a:off x="2414893" y="4955245"/>
            <a:ext cx="4326377" cy="184666"/>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lang="ko" sz="800">
                <a:solidFill>
                  <a:schemeClr val="dk1"/>
                </a:solidFill>
                <a:latin typeface="Arial"/>
                <a:ea typeface="Arial"/>
                <a:cs typeface="Arial"/>
                <a:sym typeface="Arial"/>
              </a:rPr>
              <a:t>Copyright ⓒ Slug. All right reserved.</a:t>
            </a:r>
            <a:endParaRPr sz="800">
              <a:solidFill>
                <a:schemeClr val="dk1"/>
              </a:solidFill>
              <a:latin typeface="Arial"/>
              <a:ea typeface="Arial"/>
              <a:cs typeface="Arial"/>
              <a:sym typeface="Arial"/>
            </a:endParaRPr>
          </a:p>
        </p:txBody>
      </p:sp>
      <p:sp>
        <p:nvSpPr>
          <p:cNvPr id="418" name="Google Shape;418;p43"/>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grpSp>
        <p:nvGrpSpPr>
          <p:cNvPr id="149" name="Google Shape;149;p26"/>
          <p:cNvGrpSpPr/>
          <p:nvPr/>
        </p:nvGrpSpPr>
        <p:grpSpPr>
          <a:xfrm>
            <a:off x="1608138" y="1908243"/>
            <a:ext cx="832546" cy="761850"/>
            <a:chOff x="1784261" y="1172724"/>
            <a:chExt cx="1110061" cy="1015800"/>
          </a:xfrm>
        </p:grpSpPr>
        <p:sp>
          <p:nvSpPr>
            <p:cNvPr id="150" name="Google Shape;150;p26"/>
            <p:cNvSpPr/>
            <p:nvPr/>
          </p:nvSpPr>
          <p:spPr>
            <a:xfrm rot="5400000">
              <a:off x="1784261" y="1297878"/>
              <a:ext cx="594915" cy="594915"/>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51" name="Google Shape;151;p26"/>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01</a:t>
              </a:r>
              <a:endParaRPr sz="4500">
                <a:solidFill>
                  <a:schemeClr val="dk1"/>
                </a:solidFill>
                <a:latin typeface="Arial"/>
                <a:ea typeface="Arial"/>
                <a:cs typeface="Arial"/>
                <a:sym typeface="Arial"/>
              </a:endParaRPr>
            </a:p>
          </p:txBody>
        </p:sp>
        <p:sp>
          <p:nvSpPr>
            <p:cNvPr id="152" name="Google Shape;152;p26"/>
            <p:cNvSpPr/>
            <p:nvPr/>
          </p:nvSpPr>
          <p:spPr>
            <a:xfrm>
              <a:off x="1819074" y="1964987"/>
              <a:ext cx="953310" cy="194552"/>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grpSp>
        <p:nvGrpSpPr>
          <p:cNvPr id="153" name="Google Shape;153;p26"/>
          <p:cNvGrpSpPr/>
          <p:nvPr/>
        </p:nvGrpSpPr>
        <p:grpSpPr>
          <a:xfrm>
            <a:off x="3227793" y="1908243"/>
            <a:ext cx="832546" cy="761850"/>
            <a:chOff x="1784261" y="1172724"/>
            <a:chExt cx="1110061" cy="1015800"/>
          </a:xfrm>
        </p:grpSpPr>
        <p:sp>
          <p:nvSpPr>
            <p:cNvPr id="154" name="Google Shape;154;p26"/>
            <p:cNvSpPr/>
            <p:nvPr/>
          </p:nvSpPr>
          <p:spPr>
            <a:xfrm rot="5400000">
              <a:off x="1784261" y="1297878"/>
              <a:ext cx="594915" cy="594915"/>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55" name="Google Shape;155;p26"/>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4500">
                  <a:solidFill>
                    <a:schemeClr val="dk1"/>
                  </a:solidFill>
                  <a:latin typeface="Arial"/>
                  <a:ea typeface="Arial"/>
                  <a:cs typeface="Arial"/>
                  <a:sym typeface="Arial"/>
                </a:rPr>
                <a:t>02</a:t>
              </a:r>
              <a:endParaRPr sz="4500">
                <a:solidFill>
                  <a:schemeClr val="dk1"/>
                </a:solidFill>
                <a:latin typeface="Arial"/>
                <a:ea typeface="Arial"/>
                <a:cs typeface="Arial"/>
                <a:sym typeface="Arial"/>
              </a:endParaRPr>
            </a:p>
          </p:txBody>
        </p:sp>
        <p:sp>
          <p:nvSpPr>
            <p:cNvPr id="156" name="Google Shape;156;p26"/>
            <p:cNvSpPr/>
            <p:nvPr/>
          </p:nvSpPr>
          <p:spPr>
            <a:xfrm>
              <a:off x="1819074" y="1964987"/>
              <a:ext cx="953310" cy="194552"/>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grpSp>
        <p:nvGrpSpPr>
          <p:cNvPr id="157" name="Google Shape;157;p26"/>
          <p:cNvGrpSpPr/>
          <p:nvPr/>
        </p:nvGrpSpPr>
        <p:grpSpPr>
          <a:xfrm>
            <a:off x="5139844" y="1908243"/>
            <a:ext cx="832546" cy="761850"/>
            <a:chOff x="1784261" y="1172724"/>
            <a:chExt cx="1110061" cy="1015800"/>
          </a:xfrm>
        </p:grpSpPr>
        <p:sp>
          <p:nvSpPr>
            <p:cNvPr id="158" name="Google Shape;158;p26"/>
            <p:cNvSpPr/>
            <p:nvPr/>
          </p:nvSpPr>
          <p:spPr>
            <a:xfrm rot="5400000">
              <a:off x="1784261" y="1297878"/>
              <a:ext cx="594915" cy="594915"/>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59" name="Google Shape;159;p26"/>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4500">
                  <a:solidFill>
                    <a:schemeClr val="dk1"/>
                  </a:solidFill>
                  <a:latin typeface="Arial"/>
                  <a:ea typeface="Arial"/>
                  <a:cs typeface="Arial"/>
                  <a:sym typeface="Arial"/>
                </a:rPr>
                <a:t>03</a:t>
              </a:r>
              <a:endParaRPr sz="4500">
                <a:solidFill>
                  <a:schemeClr val="dk1"/>
                </a:solidFill>
                <a:latin typeface="Arial"/>
                <a:ea typeface="Arial"/>
                <a:cs typeface="Arial"/>
                <a:sym typeface="Arial"/>
              </a:endParaRPr>
            </a:p>
          </p:txBody>
        </p:sp>
        <p:sp>
          <p:nvSpPr>
            <p:cNvPr id="160" name="Google Shape;160;p26"/>
            <p:cNvSpPr/>
            <p:nvPr/>
          </p:nvSpPr>
          <p:spPr>
            <a:xfrm>
              <a:off x="1819074" y="1964987"/>
              <a:ext cx="953310" cy="194552"/>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grpSp>
        <p:nvGrpSpPr>
          <p:cNvPr id="161" name="Google Shape;161;p26"/>
          <p:cNvGrpSpPr/>
          <p:nvPr/>
        </p:nvGrpSpPr>
        <p:grpSpPr>
          <a:xfrm>
            <a:off x="6573429" y="1908243"/>
            <a:ext cx="832546" cy="761850"/>
            <a:chOff x="1784261" y="1172724"/>
            <a:chExt cx="1110061" cy="1015800"/>
          </a:xfrm>
        </p:grpSpPr>
        <p:sp>
          <p:nvSpPr>
            <p:cNvPr id="162" name="Google Shape;162;p26"/>
            <p:cNvSpPr/>
            <p:nvPr/>
          </p:nvSpPr>
          <p:spPr>
            <a:xfrm rot="5400000">
              <a:off x="1784261" y="1297878"/>
              <a:ext cx="594915" cy="594915"/>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63" name="Google Shape;163;p26"/>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4500">
                  <a:solidFill>
                    <a:schemeClr val="dk1"/>
                  </a:solidFill>
                  <a:latin typeface="Arial"/>
                  <a:ea typeface="Arial"/>
                  <a:cs typeface="Arial"/>
                  <a:sym typeface="Arial"/>
                </a:rPr>
                <a:t>04</a:t>
              </a:r>
              <a:endParaRPr sz="4500">
                <a:solidFill>
                  <a:schemeClr val="dk1"/>
                </a:solidFill>
                <a:latin typeface="Arial"/>
                <a:ea typeface="Arial"/>
                <a:cs typeface="Arial"/>
                <a:sym typeface="Arial"/>
              </a:endParaRPr>
            </a:p>
          </p:txBody>
        </p:sp>
        <p:sp>
          <p:nvSpPr>
            <p:cNvPr id="164" name="Google Shape;164;p26"/>
            <p:cNvSpPr/>
            <p:nvPr/>
          </p:nvSpPr>
          <p:spPr>
            <a:xfrm>
              <a:off x="1819074" y="1964987"/>
              <a:ext cx="953310" cy="194552"/>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165" name="Google Shape;165;p26"/>
          <p:cNvSpPr txBox="1"/>
          <p:nvPr/>
        </p:nvSpPr>
        <p:spPr>
          <a:xfrm>
            <a:off x="1608155" y="2538925"/>
            <a:ext cx="15228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주제 및 동기</a:t>
            </a:r>
            <a:endParaRPr sz="1400">
              <a:solidFill>
                <a:schemeClr val="dk1"/>
              </a:solidFill>
              <a:latin typeface="Arial"/>
              <a:ea typeface="Arial"/>
              <a:cs typeface="Arial"/>
              <a:sym typeface="Arial"/>
            </a:endParaRPr>
          </a:p>
        </p:txBody>
      </p:sp>
      <p:sp>
        <p:nvSpPr>
          <p:cNvPr id="166" name="Google Shape;166;p26"/>
          <p:cNvSpPr txBox="1"/>
          <p:nvPr/>
        </p:nvSpPr>
        <p:spPr>
          <a:xfrm>
            <a:off x="3227800" y="2539000"/>
            <a:ext cx="1807800" cy="504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chemeClr val="dk1"/>
              </a:buClr>
              <a:buSzPts val="1100"/>
              <a:buFont typeface="Arial"/>
              <a:buNone/>
            </a:pPr>
            <a:r>
              <a:rPr lang="ko">
                <a:solidFill>
                  <a:schemeClr val="dk1"/>
                </a:solidFill>
              </a:rPr>
              <a:t>국내·외 유사사례</a:t>
            </a:r>
            <a:endParaRPr>
              <a:solidFill>
                <a:schemeClr val="dk1"/>
              </a:solidFill>
            </a:endParaRPr>
          </a:p>
          <a:p>
            <a:pPr indent="0" lvl="0" marL="0" marR="0" rtl="0" algn="l">
              <a:spcBef>
                <a:spcPts val="0"/>
              </a:spcBef>
              <a:spcAft>
                <a:spcPts val="0"/>
              </a:spcAft>
              <a:buNone/>
            </a:pPr>
            <a:r>
              <a:t/>
            </a:r>
            <a:endParaRPr>
              <a:solidFill>
                <a:schemeClr val="dk1"/>
              </a:solidFill>
            </a:endParaRPr>
          </a:p>
        </p:txBody>
      </p:sp>
      <p:sp>
        <p:nvSpPr>
          <p:cNvPr id="167" name="Google Shape;167;p26"/>
          <p:cNvSpPr txBox="1"/>
          <p:nvPr/>
        </p:nvSpPr>
        <p:spPr>
          <a:xfrm>
            <a:off x="5129475" y="2538916"/>
            <a:ext cx="10839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차별성</a:t>
            </a:r>
            <a:endParaRPr sz="1400">
              <a:solidFill>
                <a:schemeClr val="dk1"/>
              </a:solidFill>
              <a:latin typeface="Arial"/>
              <a:ea typeface="Arial"/>
              <a:cs typeface="Arial"/>
              <a:sym typeface="Arial"/>
            </a:endParaRPr>
          </a:p>
        </p:txBody>
      </p:sp>
      <p:sp>
        <p:nvSpPr>
          <p:cNvPr id="168" name="Google Shape;168;p26"/>
          <p:cNvSpPr txBox="1"/>
          <p:nvPr/>
        </p:nvSpPr>
        <p:spPr>
          <a:xfrm>
            <a:off x="6573429" y="2538916"/>
            <a:ext cx="10839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Q&amp;A</a:t>
            </a:r>
            <a:endParaRPr sz="1400">
              <a:solidFill>
                <a:schemeClr val="dk1"/>
              </a:solidFill>
              <a:latin typeface="Arial"/>
              <a:ea typeface="Arial"/>
              <a:cs typeface="Arial"/>
              <a:sym typeface="Arial"/>
            </a:endParaRPr>
          </a:p>
        </p:txBody>
      </p:sp>
      <p:sp>
        <p:nvSpPr>
          <p:cNvPr id="169" name="Google Shape;169;p26"/>
          <p:cNvSpPr txBox="1"/>
          <p:nvPr/>
        </p:nvSpPr>
        <p:spPr>
          <a:xfrm>
            <a:off x="1510791" y="1258765"/>
            <a:ext cx="4326377" cy="392415"/>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sz="2100">
                <a:solidFill>
                  <a:schemeClr val="dk1"/>
                </a:solidFill>
                <a:latin typeface="Arial"/>
                <a:ea typeface="Arial"/>
                <a:cs typeface="Arial"/>
                <a:sym typeface="Arial"/>
              </a:rPr>
              <a:t>INDEX</a:t>
            </a:r>
            <a:endParaRPr sz="2100">
              <a:solidFill>
                <a:schemeClr val="dk1"/>
              </a:solidFill>
              <a:latin typeface="Arial"/>
              <a:ea typeface="Arial"/>
              <a:cs typeface="Arial"/>
              <a:sym typeface="Arial"/>
            </a:endParaRPr>
          </a:p>
        </p:txBody>
      </p:sp>
      <p:grpSp>
        <p:nvGrpSpPr>
          <p:cNvPr id="170" name="Google Shape;170;p26"/>
          <p:cNvGrpSpPr/>
          <p:nvPr/>
        </p:nvGrpSpPr>
        <p:grpSpPr>
          <a:xfrm>
            <a:off x="1579352" y="754298"/>
            <a:ext cx="507716" cy="504467"/>
            <a:chOff x="5301571" y="930500"/>
            <a:chExt cx="1755843" cy="1744610"/>
          </a:xfrm>
        </p:grpSpPr>
        <p:sp>
          <p:nvSpPr>
            <p:cNvPr id="171" name="Google Shape;171;p26"/>
            <p:cNvSpPr/>
            <p:nvPr/>
          </p:nvSpPr>
          <p:spPr>
            <a:xfrm>
              <a:off x="5301571" y="2120635"/>
              <a:ext cx="535022" cy="554475"/>
            </a:xfrm>
            <a:prstGeom prst="ellips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72" name="Google Shape;172;p26"/>
            <p:cNvSpPr/>
            <p:nvPr/>
          </p:nvSpPr>
          <p:spPr>
            <a:xfrm>
              <a:off x="5911982" y="2120635"/>
              <a:ext cx="535022" cy="554475"/>
            </a:xfrm>
            <a:prstGeom prst="ellips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73" name="Google Shape;173;p26"/>
            <p:cNvSpPr/>
            <p:nvPr/>
          </p:nvSpPr>
          <p:spPr>
            <a:xfrm>
              <a:off x="6522392" y="2120635"/>
              <a:ext cx="535022" cy="554475"/>
            </a:xfrm>
            <a:prstGeom prst="ellips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74" name="Google Shape;174;p26"/>
            <p:cNvSpPr/>
            <p:nvPr/>
          </p:nvSpPr>
          <p:spPr>
            <a:xfrm>
              <a:off x="5301571" y="1527748"/>
              <a:ext cx="535022" cy="554475"/>
            </a:xfrm>
            <a:prstGeom prst="ellipse">
              <a:avLst/>
            </a:prstGeom>
            <a:solidFill>
              <a:srgbClr val="595A5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75" name="Google Shape;175;p26"/>
            <p:cNvSpPr/>
            <p:nvPr/>
          </p:nvSpPr>
          <p:spPr>
            <a:xfrm>
              <a:off x="5911982" y="1527748"/>
              <a:ext cx="535022" cy="554475"/>
            </a:xfrm>
            <a:prstGeom prst="ellipse">
              <a:avLst/>
            </a:prstGeom>
            <a:solidFill>
              <a:srgbClr val="595A5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76" name="Google Shape;176;p26"/>
            <p:cNvSpPr/>
            <p:nvPr/>
          </p:nvSpPr>
          <p:spPr>
            <a:xfrm>
              <a:off x="6522392" y="1527748"/>
              <a:ext cx="535022" cy="554475"/>
            </a:xfrm>
            <a:prstGeom prst="ellipse">
              <a:avLst/>
            </a:prstGeom>
            <a:solidFill>
              <a:srgbClr val="595A5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77" name="Google Shape;177;p26"/>
            <p:cNvSpPr/>
            <p:nvPr/>
          </p:nvSpPr>
          <p:spPr>
            <a:xfrm>
              <a:off x="5301571" y="930500"/>
              <a:ext cx="535022" cy="554475"/>
            </a:xfrm>
            <a:prstGeom prst="ellipse">
              <a:avLst/>
            </a:prstGeom>
            <a:solidFill>
              <a:srgbClr val="B5DCE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78" name="Google Shape;178;p26"/>
            <p:cNvSpPr/>
            <p:nvPr/>
          </p:nvSpPr>
          <p:spPr>
            <a:xfrm>
              <a:off x="5911982" y="930500"/>
              <a:ext cx="535022" cy="554475"/>
            </a:xfrm>
            <a:prstGeom prst="ellipse">
              <a:avLst/>
            </a:prstGeom>
            <a:solidFill>
              <a:srgbClr val="B5DCE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79" name="Google Shape;179;p26"/>
            <p:cNvSpPr/>
            <p:nvPr/>
          </p:nvSpPr>
          <p:spPr>
            <a:xfrm>
              <a:off x="6522392" y="930500"/>
              <a:ext cx="535022" cy="554475"/>
            </a:xfrm>
            <a:prstGeom prst="ellipse">
              <a:avLst/>
            </a:prstGeom>
            <a:solidFill>
              <a:srgbClr val="B5DCE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180" name="Google Shape;180;p26"/>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7"/>
          <p:cNvSpPr/>
          <p:nvPr/>
        </p:nvSpPr>
        <p:spPr>
          <a:xfrm>
            <a:off x="0" y="2648354"/>
            <a:ext cx="1357009" cy="34289"/>
          </a:xfrm>
          <a:prstGeom prst="rect">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86" name="Google Shape;186;p27"/>
          <p:cNvSpPr/>
          <p:nvPr/>
        </p:nvSpPr>
        <p:spPr>
          <a:xfrm>
            <a:off x="2943260" y="2648354"/>
            <a:ext cx="6200740" cy="34289"/>
          </a:xfrm>
          <a:prstGeom prst="rect">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sp>
        <p:nvSpPr>
          <p:cNvPr id="187" name="Google Shape;187;p27"/>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grpSp>
        <p:nvGrpSpPr>
          <p:cNvPr id="188" name="Google Shape;188;p27"/>
          <p:cNvGrpSpPr/>
          <p:nvPr/>
        </p:nvGrpSpPr>
        <p:grpSpPr>
          <a:xfrm>
            <a:off x="1540899" y="2031518"/>
            <a:ext cx="832535" cy="761850"/>
            <a:chOff x="1784276" y="1172724"/>
            <a:chExt cx="1110046" cy="1015800"/>
          </a:xfrm>
        </p:grpSpPr>
        <p:sp>
          <p:nvSpPr>
            <p:cNvPr id="189" name="Google Shape;189;p27"/>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190" name="Google Shape;190;p27"/>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01</a:t>
              </a:r>
              <a:endParaRPr sz="4500">
                <a:solidFill>
                  <a:schemeClr val="dk1"/>
                </a:solidFill>
                <a:latin typeface="Arial"/>
                <a:ea typeface="Arial"/>
                <a:cs typeface="Arial"/>
                <a:sym typeface="Arial"/>
              </a:endParaRPr>
            </a:p>
          </p:txBody>
        </p:sp>
        <p:sp>
          <p:nvSpPr>
            <p:cNvPr id="191" name="Google Shape;191;p27"/>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192" name="Google Shape;192;p27"/>
          <p:cNvSpPr txBox="1"/>
          <p:nvPr/>
        </p:nvSpPr>
        <p:spPr>
          <a:xfrm>
            <a:off x="1540900" y="2662200"/>
            <a:ext cx="12435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주제 </a:t>
            </a:r>
            <a:r>
              <a:rPr lang="ko">
                <a:solidFill>
                  <a:schemeClr val="dk1"/>
                </a:solidFill>
              </a:rPr>
              <a:t>및 동기</a:t>
            </a:r>
            <a:endParaRPr sz="1400">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8"/>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pic>
        <p:nvPicPr>
          <p:cNvPr id="198" name="Google Shape;198;p28"/>
          <p:cNvPicPr preferRelativeResize="0"/>
          <p:nvPr/>
        </p:nvPicPr>
        <p:blipFill>
          <a:blip r:embed="rId3">
            <a:alphaModFix/>
          </a:blip>
          <a:stretch>
            <a:fillRect/>
          </a:stretch>
        </p:blipFill>
        <p:spPr>
          <a:xfrm>
            <a:off x="1994900" y="439925"/>
            <a:ext cx="4814975" cy="4018675"/>
          </a:xfrm>
          <a:prstGeom prst="rect">
            <a:avLst/>
          </a:prstGeom>
          <a:noFill/>
          <a:ln>
            <a:noFill/>
          </a:ln>
        </p:spPr>
      </p:pic>
      <p:grpSp>
        <p:nvGrpSpPr>
          <p:cNvPr id="199" name="Google Shape;199;p28"/>
          <p:cNvGrpSpPr/>
          <p:nvPr/>
        </p:nvGrpSpPr>
        <p:grpSpPr>
          <a:xfrm>
            <a:off x="311224" y="85693"/>
            <a:ext cx="832535" cy="761850"/>
            <a:chOff x="1784276" y="1172724"/>
            <a:chExt cx="1110046" cy="1015800"/>
          </a:xfrm>
        </p:grpSpPr>
        <p:sp>
          <p:nvSpPr>
            <p:cNvPr id="200" name="Google Shape;200;p28"/>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201" name="Google Shape;201;p28"/>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01</a:t>
              </a:r>
              <a:endParaRPr sz="4500">
                <a:solidFill>
                  <a:schemeClr val="dk1"/>
                </a:solidFill>
                <a:latin typeface="Arial"/>
                <a:ea typeface="Arial"/>
                <a:cs typeface="Arial"/>
                <a:sym typeface="Arial"/>
              </a:endParaRPr>
            </a:p>
          </p:txBody>
        </p:sp>
        <p:sp>
          <p:nvSpPr>
            <p:cNvPr id="202" name="Google Shape;202;p28"/>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203" name="Google Shape;203;p28"/>
          <p:cNvSpPr txBox="1"/>
          <p:nvPr/>
        </p:nvSpPr>
        <p:spPr>
          <a:xfrm>
            <a:off x="311225" y="716375"/>
            <a:ext cx="11982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주제 및 동기</a:t>
            </a:r>
            <a:endParaRPr sz="1400">
              <a:solidFill>
                <a:schemeClr val="dk1"/>
              </a:solidFill>
              <a:latin typeface="Arial"/>
              <a:ea typeface="Arial"/>
              <a:cs typeface="Arial"/>
              <a:sym typeface="Arial"/>
            </a:endParaRPr>
          </a:p>
        </p:txBody>
      </p:sp>
      <p:sp>
        <p:nvSpPr>
          <p:cNvPr id="204" name="Google Shape;204;p28"/>
          <p:cNvSpPr txBox="1"/>
          <p:nvPr/>
        </p:nvSpPr>
        <p:spPr>
          <a:xfrm>
            <a:off x="1994900" y="4458600"/>
            <a:ext cx="3000000" cy="5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sz="900"/>
              <a:t>◎공감언론 뉴시스 wakeup@newsis.com</a:t>
            </a:r>
            <a:endParaRPr sz="9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grpSp>
        <p:nvGrpSpPr>
          <p:cNvPr id="209" name="Google Shape;209;p29"/>
          <p:cNvGrpSpPr/>
          <p:nvPr/>
        </p:nvGrpSpPr>
        <p:grpSpPr>
          <a:xfrm>
            <a:off x="311224" y="85693"/>
            <a:ext cx="832535" cy="761850"/>
            <a:chOff x="1784276" y="1172724"/>
            <a:chExt cx="1110046" cy="1015800"/>
          </a:xfrm>
        </p:grpSpPr>
        <p:sp>
          <p:nvSpPr>
            <p:cNvPr id="210" name="Google Shape;210;p29"/>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211" name="Google Shape;211;p29"/>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01</a:t>
              </a:r>
              <a:endParaRPr sz="4500">
                <a:solidFill>
                  <a:schemeClr val="dk1"/>
                </a:solidFill>
                <a:latin typeface="Arial"/>
                <a:ea typeface="Arial"/>
                <a:cs typeface="Arial"/>
                <a:sym typeface="Arial"/>
              </a:endParaRPr>
            </a:p>
          </p:txBody>
        </p:sp>
        <p:sp>
          <p:nvSpPr>
            <p:cNvPr id="212" name="Google Shape;212;p29"/>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213" name="Google Shape;213;p29"/>
          <p:cNvSpPr txBox="1"/>
          <p:nvPr/>
        </p:nvSpPr>
        <p:spPr>
          <a:xfrm>
            <a:off x="311225" y="716375"/>
            <a:ext cx="11982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주제 </a:t>
            </a:r>
            <a:r>
              <a:rPr lang="ko">
                <a:solidFill>
                  <a:schemeClr val="dk1"/>
                </a:solidFill>
              </a:rPr>
              <a:t>및 동기</a:t>
            </a:r>
            <a:endParaRPr sz="1400">
              <a:solidFill>
                <a:schemeClr val="dk1"/>
              </a:solidFill>
              <a:latin typeface="Arial"/>
              <a:ea typeface="Arial"/>
              <a:cs typeface="Arial"/>
              <a:sym typeface="Arial"/>
            </a:endParaRPr>
          </a:p>
        </p:txBody>
      </p:sp>
      <p:sp>
        <p:nvSpPr>
          <p:cNvPr id="214" name="Google Shape;214;p29"/>
          <p:cNvSpPr txBox="1"/>
          <p:nvPr/>
        </p:nvSpPr>
        <p:spPr>
          <a:xfrm>
            <a:off x="1577500" y="4288175"/>
            <a:ext cx="6454500" cy="7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algun Gothic"/>
              <a:ea typeface="Malgun Gothic"/>
              <a:cs typeface="Malgun Gothic"/>
              <a:sym typeface="Malgun Gothic"/>
            </a:endParaRPr>
          </a:p>
        </p:txBody>
      </p:sp>
      <p:pic>
        <p:nvPicPr>
          <p:cNvPr id="215" name="Google Shape;215;p29">
            <a:hlinkClick r:id="rId3"/>
          </p:cNvPr>
          <p:cNvPicPr preferRelativeResize="0"/>
          <p:nvPr/>
        </p:nvPicPr>
        <p:blipFill>
          <a:blip r:embed="rId4">
            <a:alphaModFix/>
          </a:blip>
          <a:stretch>
            <a:fillRect/>
          </a:stretch>
        </p:blipFill>
        <p:spPr>
          <a:xfrm>
            <a:off x="1272050" y="993275"/>
            <a:ext cx="6620550" cy="3430074"/>
          </a:xfrm>
          <a:prstGeom prst="rect">
            <a:avLst/>
          </a:prstGeom>
          <a:noFill/>
          <a:ln>
            <a:noFill/>
          </a:ln>
        </p:spPr>
      </p:pic>
      <p:sp>
        <p:nvSpPr>
          <p:cNvPr id="216" name="Google Shape;216;p29"/>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grpSp>
        <p:nvGrpSpPr>
          <p:cNvPr id="221" name="Google Shape;221;p30"/>
          <p:cNvGrpSpPr/>
          <p:nvPr/>
        </p:nvGrpSpPr>
        <p:grpSpPr>
          <a:xfrm>
            <a:off x="110924" y="59768"/>
            <a:ext cx="832535" cy="761850"/>
            <a:chOff x="1784276" y="1172724"/>
            <a:chExt cx="1110046" cy="1015800"/>
          </a:xfrm>
        </p:grpSpPr>
        <p:sp>
          <p:nvSpPr>
            <p:cNvPr id="222" name="Google Shape;222;p30"/>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223" name="Google Shape;223;p30"/>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01</a:t>
              </a:r>
              <a:endParaRPr sz="4500">
                <a:solidFill>
                  <a:schemeClr val="dk1"/>
                </a:solidFill>
                <a:latin typeface="Arial"/>
                <a:ea typeface="Arial"/>
                <a:cs typeface="Arial"/>
                <a:sym typeface="Arial"/>
              </a:endParaRPr>
            </a:p>
          </p:txBody>
        </p:sp>
        <p:sp>
          <p:nvSpPr>
            <p:cNvPr id="224" name="Google Shape;224;p30"/>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225" name="Google Shape;225;p30"/>
          <p:cNvSpPr txBox="1"/>
          <p:nvPr/>
        </p:nvSpPr>
        <p:spPr>
          <a:xfrm>
            <a:off x="110925" y="690450"/>
            <a:ext cx="12435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주제 및 동기</a:t>
            </a:r>
            <a:endParaRPr sz="1400">
              <a:solidFill>
                <a:schemeClr val="dk1"/>
              </a:solidFill>
              <a:latin typeface="Arial"/>
              <a:ea typeface="Arial"/>
              <a:cs typeface="Arial"/>
              <a:sym typeface="Arial"/>
            </a:endParaRPr>
          </a:p>
        </p:txBody>
      </p:sp>
      <p:pic>
        <p:nvPicPr>
          <p:cNvPr id="226" name="Google Shape;226;p30"/>
          <p:cNvPicPr preferRelativeResize="0"/>
          <p:nvPr/>
        </p:nvPicPr>
        <p:blipFill>
          <a:blip r:embed="rId3">
            <a:alphaModFix/>
          </a:blip>
          <a:stretch>
            <a:fillRect/>
          </a:stretch>
        </p:blipFill>
        <p:spPr>
          <a:xfrm>
            <a:off x="1870125" y="356350"/>
            <a:ext cx="5053724" cy="4430800"/>
          </a:xfrm>
          <a:prstGeom prst="rect">
            <a:avLst/>
          </a:prstGeom>
          <a:noFill/>
          <a:ln>
            <a:noFill/>
          </a:ln>
        </p:spPr>
      </p:pic>
      <p:sp>
        <p:nvSpPr>
          <p:cNvPr id="227" name="Google Shape;227;p30"/>
          <p:cNvSpPr txBox="1"/>
          <p:nvPr/>
        </p:nvSpPr>
        <p:spPr>
          <a:xfrm>
            <a:off x="1870125" y="4861075"/>
            <a:ext cx="4539600" cy="1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sz="900">
                <a:solidFill>
                  <a:schemeClr val="dk1"/>
                </a:solidFill>
                <a:latin typeface="Dotum"/>
                <a:ea typeface="Dotum"/>
                <a:cs typeface="Dotum"/>
                <a:sym typeface="Dotum"/>
              </a:rPr>
              <a:t>/글ㆍ사진= 문일요 기자 moon5w1h@snhk.co.kr</a:t>
            </a:r>
            <a:endParaRPr sz="1100">
              <a:latin typeface="Malgun Gothic"/>
              <a:ea typeface="Malgun Gothic"/>
              <a:cs typeface="Malgun Gothic"/>
              <a:sym typeface="Malgun Gothic"/>
            </a:endParaRPr>
          </a:p>
        </p:txBody>
      </p:sp>
      <p:pic>
        <p:nvPicPr>
          <p:cNvPr id="228" name="Google Shape;228;p30"/>
          <p:cNvPicPr preferRelativeResize="0"/>
          <p:nvPr/>
        </p:nvPicPr>
        <p:blipFill>
          <a:blip r:embed="rId4">
            <a:alphaModFix/>
          </a:blip>
          <a:stretch>
            <a:fillRect/>
          </a:stretch>
        </p:blipFill>
        <p:spPr>
          <a:xfrm>
            <a:off x="1096925" y="1991997"/>
            <a:ext cx="6399975" cy="579762"/>
          </a:xfrm>
          <a:prstGeom prst="rect">
            <a:avLst/>
          </a:prstGeom>
          <a:noFill/>
          <a:ln>
            <a:noFill/>
          </a:ln>
        </p:spPr>
      </p:pic>
      <p:sp>
        <p:nvSpPr>
          <p:cNvPr id="229" name="Google Shape;229;p30"/>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grpSp>
        <p:nvGrpSpPr>
          <p:cNvPr id="234" name="Google Shape;234;p31"/>
          <p:cNvGrpSpPr/>
          <p:nvPr/>
        </p:nvGrpSpPr>
        <p:grpSpPr>
          <a:xfrm>
            <a:off x="93099" y="50318"/>
            <a:ext cx="832535" cy="761850"/>
            <a:chOff x="1784276" y="1172724"/>
            <a:chExt cx="1110046" cy="1015800"/>
          </a:xfrm>
        </p:grpSpPr>
        <p:sp>
          <p:nvSpPr>
            <p:cNvPr id="235" name="Google Shape;235;p31"/>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236" name="Google Shape;236;p31"/>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01</a:t>
              </a:r>
              <a:endParaRPr sz="4500">
                <a:solidFill>
                  <a:schemeClr val="dk1"/>
                </a:solidFill>
                <a:latin typeface="Arial"/>
                <a:ea typeface="Arial"/>
                <a:cs typeface="Arial"/>
                <a:sym typeface="Arial"/>
              </a:endParaRPr>
            </a:p>
          </p:txBody>
        </p:sp>
        <p:sp>
          <p:nvSpPr>
            <p:cNvPr id="237" name="Google Shape;237;p31"/>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238" name="Google Shape;238;p31"/>
          <p:cNvSpPr txBox="1"/>
          <p:nvPr/>
        </p:nvSpPr>
        <p:spPr>
          <a:xfrm>
            <a:off x="93100" y="681000"/>
            <a:ext cx="12435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주제 및 동기</a:t>
            </a:r>
            <a:endParaRPr sz="1400">
              <a:solidFill>
                <a:schemeClr val="dk1"/>
              </a:solidFill>
              <a:latin typeface="Arial"/>
              <a:ea typeface="Arial"/>
              <a:cs typeface="Arial"/>
              <a:sym typeface="Arial"/>
            </a:endParaRPr>
          </a:p>
        </p:txBody>
      </p:sp>
      <p:pic>
        <p:nvPicPr>
          <p:cNvPr id="239" name="Google Shape;239;p31"/>
          <p:cNvPicPr preferRelativeResize="0"/>
          <p:nvPr/>
        </p:nvPicPr>
        <p:blipFill>
          <a:blip r:embed="rId3">
            <a:alphaModFix/>
          </a:blip>
          <a:stretch>
            <a:fillRect/>
          </a:stretch>
        </p:blipFill>
        <p:spPr>
          <a:xfrm>
            <a:off x="2484788" y="1401794"/>
            <a:ext cx="4174423" cy="3109001"/>
          </a:xfrm>
          <a:prstGeom prst="rect">
            <a:avLst/>
          </a:prstGeom>
          <a:noFill/>
          <a:ln>
            <a:noFill/>
          </a:ln>
        </p:spPr>
      </p:pic>
      <p:sp>
        <p:nvSpPr>
          <p:cNvPr id="240" name="Google Shape;240;p31"/>
          <p:cNvSpPr txBox="1"/>
          <p:nvPr/>
        </p:nvSpPr>
        <p:spPr>
          <a:xfrm>
            <a:off x="2484200" y="4598875"/>
            <a:ext cx="2778900" cy="2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sz="700" u="sng">
                <a:hlinkClick r:id="rId4"/>
              </a:rPr>
              <a:t>https://muznak.tistory.com/212</a:t>
            </a:r>
            <a:endParaRPr sz="1000">
              <a:latin typeface="Malgun Gothic"/>
              <a:ea typeface="Malgun Gothic"/>
              <a:cs typeface="Malgun Gothic"/>
              <a:sym typeface="Malgun Gothic"/>
            </a:endParaRPr>
          </a:p>
        </p:txBody>
      </p:sp>
      <p:sp>
        <p:nvSpPr>
          <p:cNvPr id="241" name="Google Shape;241;p31"/>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
        <p:nvSpPr>
          <p:cNvPr id="242" name="Google Shape;242;p31"/>
          <p:cNvSpPr txBox="1"/>
          <p:nvPr/>
        </p:nvSpPr>
        <p:spPr>
          <a:xfrm>
            <a:off x="1399000" y="545900"/>
            <a:ext cx="7745100" cy="8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 sz="2700">
                <a:latin typeface="Malgun Gothic"/>
                <a:ea typeface="Malgun Gothic"/>
                <a:cs typeface="Malgun Gothic"/>
                <a:sym typeface="Malgun Gothic"/>
              </a:rPr>
              <a:t>시각장애인을 ‘죽음으로 내모는’ 엉터리 점자블럭</a:t>
            </a:r>
            <a:endParaRPr b="1" sz="2700">
              <a:latin typeface="Malgun Gothic"/>
              <a:ea typeface="Malgun Gothic"/>
              <a:cs typeface="Malgun Gothic"/>
              <a:sym typeface="Malgun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grpSp>
        <p:nvGrpSpPr>
          <p:cNvPr id="247" name="Google Shape;247;p32"/>
          <p:cNvGrpSpPr/>
          <p:nvPr/>
        </p:nvGrpSpPr>
        <p:grpSpPr>
          <a:xfrm>
            <a:off x="311224" y="85693"/>
            <a:ext cx="832535" cy="761850"/>
            <a:chOff x="1784276" y="1172724"/>
            <a:chExt cx="1110046" cy="1015800"/>
          </a:xfrm>
        </p:grpSpPr>
        <p:sp>
          <p:nvSpPr>
            <p:cNvPr id="248" name="Google Shape;248;p32"/>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249" name="Google Shape;249;p32"/>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01</a:t>
              </a:r>
              <a:endParaRPr sz="4500">
                <a:solidFill>
                  <a:schemeClr val="dk1"/>
                </a:solidFill>
                <a:latin typeface="Arial"/>
                <a:ea typeface="Arial"/>
                <a:cs typeface="Arial"/>
                <a:sym typeface="Arial"/>
              </a:endParaRPr>
            </a:p>
          </p:txBody>
        </p:sp>
        <p:sp>
          <p:nvSpPr>
            <p:cNvPr id="250" name="Google Shape;250;p32"/>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251" name="Google Shape;251;p32"/>
          <p:cNvSpPr txBox="1"/>
          <p:nvPr/>
        </p:nvSpPr>
        <p:spPr>
          <a:xfrm>
            <a:off x="311225" y="716375"/>
            <a:ext cx="11982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주제 및 동기</a:t>
            </a:r>
            <a:endParaRPr sz="1400">
              <a:solidFill>
                <a:schemeClr val="dk1"/>
              </a:solidFill>
              <a:latin typeface="Arial"/>
              <a:ea typeface="Arial"/>
              <a:cs typeface="Arial"/>
              <a:sym typeface="Arial"/>
            </a:endParaRPr>
          </a:p>
        </p:txBody>
      </p:sp>
      <p:sp>
        <p:nvSpPr>
          <p:cNvPr id="252" name="Google Shape;252;p32"/>
          <p:cNvSpPr txBox="1"/>
          <p:nvPr/>
        </p:nvSpPr>
        <p:spPr>
          <a:xfrm>
            <a:off x="1577500" y="4288175"/>
            <a:ext cx="6454500" cy="7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algun Gothic"/>
              <a:ea typeface="Malgun Gothic"/>
              <a:cs typeface="Malgun Gothic"/>
              <a:sym typeface="Malgun Gothic"/>
            </a:endParaRPr>
          </a:p>
        </p:txBody>
      </p:sp>
      <p:pic>
        <p:nvPicPr>
          <p:cNvPr id="253" name="Google Shape;253;p32"/>
          <p:cNvPicPr preferRelativeResize="0"/>
          <p:nvPr/>
        </p:nvPicPr>
        <p:blipFill>
          <a:blip r:embed="rId3">
            <a:alphaModFix/>
          </a:blip>
          <a:stretch>
            <a:fillRect/>
          </a:stretch>
        </p:blipFill>
        <p:spPr>
          <a:xfrm>
            <a:off x="772850" y="1350625"/>
            <a:ext cx="3117075" cy="3480550"/>
          </a:xfrm>
          <a:prstGeom prst="rect">
            <a:avLst/>
          </a:prstGeom>
          <a:noFill/>
          <a:ln>
            <a:noFill/>
          </a:ln>
        </p:spPr>
      </p:pic>
      <p:sp>
        <p:nvSpPr>
          <p:cNvPr id="254" name="Google Shape;254;p32"/>
          <p:cNvSpPr txBox="1"/>
          <p:nvPr/>
        </p:nvSpPr>
        <p:spPr>
          <a:xfrm>
            <a:off x="4076425" y="2437500"/>
            <a:ext cx="4711800" cy="13068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ko" sz="1700">
                <a:highlight>
                  <a:srgbClr val="ECECEA"/>
                </a:highlight>
              </a:rPr>
              <a:t>스마트폰도 사용 못 할 것이라는 편견이 있지만, </a:t>
            </a:r>
            <a:endParaRPr b="1" sz="1700">
              <a:highlight>
                <a:srgbClr val="ECECEA"/>
              </a:highlight>
            </a:endParaRPr>
          </a:p>
          <a:p>
            <a:pPr indent="0" lvl="0" marL="0" rtl="0" algn="l">
              <a:lnSpc>
                <a:spcPct val="200000"/>
              </a:lnSpc>
              <a:spcBef>
                <a:spcPts val="0"/>
              </a:spcBef>
              <a:spcAft>
                <a:spcPts val="0"/>
              </a:spcAft>
              <a:buNone/>
            </a:pPr>
            <a:r>
              <a:rPr b="1" lang="ko" sz="1700">
                <a:solidFill>
                  <a:srgbClr val="0B5394"/>
                </a:solidFill>
                <a:highlight>
                  <a:srgbClr val="ECECEA"/>
                </a:highlight>
              </a:rPr>
              <a:t>실제 시각 장애인에게 스마트폰은 필수입니다.</a:t>
            </a:r>
            <a:endParaRPr b="1" sz="1700">
              <a:solidFill>
                <a:srgbClr val="0B5394"/>
              </a:solidFill>
              <a:highlight>
                <a:srgbClr val="ECECEA"/>
              </a:highlight>
            </a:endParaRPr>
          </a:p>
          <a:p>
            <a:pPr indent="0" lvl="0" marL="0" rtl="0" algn="l">
              <a:lnSpc>
                <a:spcPct val="250909"/>
              </a:lnSpc>
              <a:spcBef>
                <a:spcPts val="0"/>
              </a:spcBef>
              <a:spcAft>
                <a:spcPts val="0"/>
              </a:spcAft>
              <a:buClr>
                <a:schemeClr val="dk1"/>
              </a:buClr>
              <a:buSzPts val="1100"/>
              <a:buFont typeface="Arial"/>
              <a:buNone/>
            </a:pPr>
            <a:r>
              <a:t/>
            </a:r>
            <a:endParaRPr b="1" sz="2100">
              <a:solidFill>
                <a:srgbClr val="5674B9"/>
              </a:solidFill>
              <a:highlight>
                <a:schemeClr val="lt2"/>
              </a:highlight>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dk1"/>
              </a:solidFill>
              <a:highlight>
                <a:schemeClr val="lt2"/>
              </a:highlight>
            </a:endParaRPr>
          </a:p>
          <a:p>
            <a:pPr indent="0" lvl="0" marL="0" rtl="0" algn="l">
              <a:spcBef>
                <a:spcPts val="0"/>
              </a:spcBef>
              <a:spcAft>
                <a:spcPts val="0"/>
              </a:spcAft>
              <a:buNone/>
            </a:pPr>
            <a:r>
              <a:t/>
            </a:r>
            <a:endParaRPr>
              <a:highlight>
                <a:schemeClr val="lt2"/>
              </a:highlight>
              <a:latin typeface="Malgun Gothic"/>
              <a:ea typeface="Malgun Gothic"/>
              <a:cs typeface="Malgun Gothic"/>
              <a:sym typeface="Malgun Gothic"/>
            </a:endParaRPr>
          </a:p>
        </p:txBody>
      </p:sp>
      <p:sp>
        <p:nvSpPr>
          <p:cNvPr id="255" name="Google Shape;255;p32"/>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
        <p:nvSpPr>
          <p:cNvPr id="256" name="Google Shape;256;p32"/>
          <p:cNvSpPr txBox="1"/>
          <p:nvPr/>
        </p:nvSpPr>
        <p:spPr>
          <a:xfrm>
            <a:off x="2130300" y="4698025"/>
            <a:ext cx="2057400" cy="13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 sz="1100" u="sng">
                <a:hlinkClick r:id="rId4"/>
              </a:rPr>
              <a:t>https://www.mysullivan.org/</a:t>
            </a:r>
            <a:endParaRPr>
              <a:latin typeface="Malgun Gothic"/>
              <a:ea typeface="Malgun Gothic"/>
              <a:cs typeface="Malgun Gothic"/>
              <a:sym typeface="Malgun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grpSp>
        <p:nvGrpSpPr>
          <p:cNvPr id="261" name="Google Shape;261;p33"/>
          <p:cNvGrpSpPr/>
          <p:nvPr/>
        </p:nvGrpSpPr>
        <p:grpSpPr>
          <a:xfrm>
            <a:off x="169299" y="50318"/>
            <a:ext cx="832535" cy="761850"/>
            <a:chOff x="1784276" y="1172724"/>
            <a:chExt cx="1110046" cy="1015800"/>
          </a:xfrm>
        </p:grpSpPr>
        <p:sp>
          <p:nvSpPr>
            <p:cNvPr id="262" name="Google Shape;262;p33"/>
            <p:cNvSpPr/>
            <p:nvPr/>
          </p:nvSpPr>
          <p:spPr>
            <a:xfrm rot="5400000">
              <a:off x="1784276" y="1297878"/>
              <a:ext cx="594900" cy="594900"/>
            </a:xfrm>
            <a:prstGeom prst="rtTriangle">
              <a:avLst/>
            </a:prstGeom>
            <a:solidFill>
              <a:srgbClr val="209C5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Malgun Gothic"/>
                <a:ea typeface="Malgun Gothic"/>
                <a:cs typeface="Malgun Gothic"/>
                <a:sym typeface="Malgun Gothic"/>
              </a:endParaRPr>
            </a:p>
          </p:txBody>
        </p:sp>
        <p:sp>
          <p:nvSpPr>
            <p:cNvPr id="263" name="Google Shape;263;p33"/>
            <p:cNvSpPr txBox="1"/>
            <p:nvPr/>
          </p:nvSpPr>
          <p:spPr>
            <a:xfrm>
              <a:off x="1833222" y="1172724"/>
              <a:ext cx="1061100" cy="10158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0" i="0" lang="ko" sz="4500" u="none" cap="none" strike="noStrike">
                  <a:solidFill>
                    <a:schemeClr val="dk1"/>
                  </a:solidFill>
                  <a:latin typeface="Arial"/>
                  <a:ea typeface="Arial"/>
                  <a:cs typeface="Arial"/>
                  <a:sym typeface="Arial"/>
                </a:rPr>
                <a:t>01</a:t>
              </a:r>
              <a:endParaRPr sz="4500">
                <a:solidFill>
                  <a:schemeClr val="dk1"/>
                </a:solidFill>
                <a:latin typeface="Arial"/>
                <a:ea typeface="Arial"/>
                <a:cs typeface="Arial"/>
                <a:sym typeface="Arial"/>
              </a:endParaRPr>
            </a:p>
          </p:txBody>
        </p:sp>
        <p:sp>
          <p:nvSpPr>
            <p:cNvPr id="264" name="Google Shape;264;p33"/>
            <p:cNvSpPr/>
            <p:nvPr/>
          </p:nvSpPr>
          <p:spPr>
            <a:xfrm>
              <a:off x="1819074" y="1964987"/>
              <a:ext cx="953400" cy="194700"/>
            </a:xfrm>
            <a:prstGeom prst="rect">
              <a:avLst/>
            </a:prstGeom>
            <a:solidFill>
              <a:srgbClr val="ECECE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Malgun Gothic"/>
                <a:ea typeface="Malgun Gothic"/>
                <a:cs typeface="Malgun Gothic"/>
                <a:sym typeface="Malgun Gothic"/>
              </a:endParaRPr>
            </a:p>
          </p:txBody>
        </p:sp>
      </p:grpSp>
      <p:sp>
        <p:nvSpPr>
          <p:cNvPr id="265" name="Google Shape;265;p33"/>
          <p:cNvSpPr txBox="1"/>
          <p:nvPr/>
        </p:nvSpPr>
        <p:spPr>
          <a:xfrm>
            <a:off x="169300" y="681000"/>
            <a:ext cx="1243500" cy="2769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ko">
                <a:solidFill>
                  <a:schemeClr val="dk1"/>
                </a:solidFill>
              </a:rPr>
              <a:t>주제 및 동기</a:t>
            </a:r>
            <a:endParaRPr sz="1400">
              <a:solidFill>
                <a:schemeClr val="dk1"/>
              </a:solidFill>
              <a:latin typeface="Arial"/>
              <a:ea typeface="Arial"/>
              <a:cs typeface="Arial"/>
              <a:sym typeface="Arial"/>
            </a:endParaRPr>
          </a:p>
        </p:txBody>
      </p:sp>
      <p:sp>
        <p:nvSpPr>
          <p:cNvPr id="266" name="Google Shape;266;p33"/>
          <p:cNvSpPr txBox="1"/>
          <p:nvPr/>
        </p:nvSpPr>
        <p:spPr>
          <a:xfrm>
            <a:off x="713550" y="1205325"/>
            <a:ext cx="7921800" cy="119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ko" sz="3200">
                <a:solidFill>
                  <a:schemeClr val="dk1"/>
                </a:solidFill>
                <a:latin typeface="Nanum Gothic Coding"/>
                <a:ea typeface="Nanum Gothic Coding"/>
                <a:cs typeface="Nanum Gothic Coding"/>
                <a:sym typeface="Nanum Gothic Coding"/>
              </a:rPr>
              <a:t>시각장애인을 위한 음성 안내 서비스 APP</a:t>
            </a:r>
            <a:endParaRPr b="1" sz="3200">
              <a:solidFill>
                <a:schemeClr val="dk1"/>
              </a:solidFill>
              <a:latin typeface="Nanum Gothic Coding"/>
              <a:ea typeface="Nanum Gothic Coding"/>
              <a:cs typeface="Nanum Gothic Coding"/>
              <a:sym typeface="Nanum Gothic Coding"/>
            </a:endParaRPr>
          </a:p>
        </p:txBody>
      </p:sp>
      <p:sp>
        <p:nvSpPr>
          <p:cNvPr id="267" name="Google Shape;267;p33"/>
          <p:cNvSpPr txBox="1"/>
          <p:nvPr/>
        </p:nvSpPr>
        <p:spPr>
          <a:xfrm>
            <a:off x="3654900" y="3101816"/>
            <a:ext cx="653400" cy="33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algun Gothic"/>
              <a:ea typeface="Malgun Gothic"/>
              <a:cs typeface="Malgun Gothic"/>
              <a:sym typeface="Malgun Gothic"/>
            </a:endParaRPr>
          </a:p>
        </p:txBody>
      </p:sp>
      <p:sp>
        <p:nvSpPr>
          <p:cNvPr id="268" name="Google Shape;268;p33"/>
          <p:cNvSpPr txBox="1"/>
          <p:nvPr/>
        </p:nvSpPr>
        <p:spPr>
          <a:xfrm>
            <a:off x="1672575" y="2328991"/>
            <a:ext cx="7845600" cy="1839900"/>
          </a:xfrm>
          <a:prstGeom prst="rect">
            <a:avLst/>
          </a:prstGeom>
          <a:noFill/>
          <a:ln>
            <a:noFill/>
          </a:ln>
        </p:spPr>
        <p:txBody>
          <a:bodyPr anchorCtr="0" anchor="t" bIns="91425" lIns="91425" spcFirstLastPara="1" rIns="91425" wrap="square" tIns="91425">
            <a:noAutofit/>
          </a:bodyPr>
          <a:lstStyle/>
          <a:p>
            <a:pPr indent="-323850" lvl="0" marL="914400" rtl="0" algn="l">
              <a:lnSpc>
                <a:spcPct val="130000"/>
              </a:lnSpc>
              <a:spcBef>
                <a:spcPts val="0"/>
              </a:spcBef>
              <a:spcAft>
                <a:spcPts val="0"/>
              </a:spcAft>
              <a:buClr>
                <a:schemeClr val="dk1"/>
              </a:buClr>
              <a:buSzPts val="1500"/>
              <a:buFont typeface="Nanum Gothic Coding"/>
              <a:buChar char="-"/>
            </a:pPr>
            <a:r>
              <a:rPr lang="ko" sz="1500">
                <a:solidFill>
                  <a:schemeClr val="dk1"/>
                </a:solidFill>
                <a:latin typeface="Nanum Gothic Coding"/>
                <a:ea typeface="Nanum Gothic Coding"/>
                <a:cs typeface="Nanum Gothic Coding"/>
                <a:sym typeface="Nanum Gothic Coding"/>
              </a:rPr>
              <a:t>장애물</a:t>
            </a:r>
            <a:r>
              <a:rPr lang="ko" sz="1500">
                <a:solidFill>
                  <a:schemeClr val="dk1"/>
                </a:solidFill>
                <a:latin typeface="Nanum Gothic Coding"/>
                <a:ea typeface="Nanum Gothic Coding"/>
                <a:cs typeface="Nanum Gothic Coding"/>
                <a:sym typeface="Nanum Gothic Coding"/>
              </a:rPr>
              <a:t>의 위치를 파악하여 주의를 주는 알람 활성화</a:t>
            </a:r>
            <a:endParaRPr sz="1500">
              <a:solidFill>
                <a:schemeClr val="dk1"/>
              </a:solidFill>
              <a:latin typeface="Nanum Gothic Coding"/>
              <a:ea typeface="Nanum Gothic Coding"/>
              <a:cs typeface="Nanum Gothic Coding"/>
              <a:sym typeface="Nanum Gothic Coding"/>
            </a:endParaRPr>
          </a:p>
          <a:p>
            <a:pPr indent="-323850" lvl="0" marL="914400" rtl="0" algn="l">
              <a:lnSpc>
                <a:spcPct val="130000"/>
              </a:lnSpc>
              <a:spcBef>
                <a:spcPts val="0"/>
              </a:spcBef>
              <a:spcAft>
                <a:spcPts val="0"/>
              </a:spcAft>
              <a:buClr>
                <a:schemeClr val="dk1"/>
              </a:buClr>
              <a:buSzPts val="1500"/>
              <a:buFont typeface="Nanum Gothic Coding"/>
              <a:buChar char="-"/>
            </a:pPr>
            <a:r>
              <a:rPr lang="ko" sz="1500">
                <a:solidFill>
                  <a:schemeClr val="dk1"/>
                </a:solidFill>
                <a:latin typeface="Nanum Gothic Coding"/>
                <a:ea typeface="Nanum Gothic Coding"/>
                <a:cs typeface="Nanum Gothic Coding"/>
                <a:sym typeface="Nanum Gothic Coding"/>
              </a:rPr>
              <a:t>안전한 루트 제공(단, 범위는 인하대 후문 주변으로 한정)</a:t>
            </a:r>
            <a:endParaRPr sz="1500">
              <a:solidFill>
                <a:schemeClr val="dk1"/>
              </a:solidFill>
              <a:latin typeface="Nanum Gothic Coding"/>
              <a:ea typeface="Nanum Gothic Coding"/>
              <a:cs typeface="Nanum Gothic Coding"/>
              <a:sym typeface="Nanum Gothic Coding"/>
            </a:endParaRPr>
          </a:p>
          <a:p>
            <a:pPr indent="-323850" lvl="0" marL="914400" rtl="0" algn="l">
              <a:lnSpc>
                <a:spcPct val="130000"/>
              </a:lnSpc>
              <a:spcBef>
                <a:spcPts val="0"/>
              </a:spcBef>
              <a:spcAft>
                <a:spcPts val="0"/>
              </a:spcAft>
              <a:buClr>
                <a:schemeClr val="dk1"/>
              </a:buClr>
              <a:buSzPts val="1500"/>
              <a:buFont typeface="Nanum Gothic Coding"/>
              <a:buChar char="-"/>
            </a:pPr>
            <a:r>
              <a:rPr lang="ko" sz="1500">
                <a:solidFill>
                  <a:schemeClr val="dk1"/>
                </a:solidFill>
                <a:latin typeface="Nanum Gothic Coding"/>
                <a:ea typeface="Nanum Gothic Coding"/>
                <a:cs typeface="Nanum Gothic Coding"/>
                <a:sym typeface="Nanum Gothic Coding"/>
              </a:rPr>
              <a:t>신호등의 위치를 파악하여 사용자가 그 위치에 오면 알람 활성화</a:t>
            </a:r>
            <a:endParaRPr sz="1500">
              <a:solidFill>
                <a:schemeClr val="dk1"/>
              </a:solidFill>
              <a:latin typeface="Nanum Gothic Coding"/>
              <a:ea typeface="Nanum Gothic Coding"/>
              <a:cs typeface="Nanum Gothic Coding"/>
              <a:sym typeface="Nanum Gothic Coding"/>
            </a:endParaRPr>
          </a:p>
          <a:p>
            <a:pPr indent="-323850" lvl="0" marL="914400" rtl="0" algn="l">
              <a:lnSpc>
                <a:spcPct val="130000"/>
              </a:lnSpc>
              <a:spcBef>
                <a:spcPts val="0"/>
              </a:spcBef>
              <a:spcAft>
                <a:spcPts val="0"/>
              </a:spcAft>
              <a:buClr>
                <a:schemeClr val="dk1"/>
              </a:buClr>
              <a:buSzPts val="1500"/>
              <a:buFont typeface="Nanum Gothic Coding"/>
              <a:buChar char="-"/>
            </a:pPr>
            <a:r>
              <a:rPr lang="ko" sz="1500">
                <a:solidFill>
                  <a:schemeClr val="dk1"/>
                </a:solidFill>
                <a:latin typeface="Nanum Gothic Coding"/>
                <a:ea typeface="Nanum Gothic Coding"/>
                <a:cs typeface="Nanum Gothic Coding"/>
                <a:sym typeface="Nanum Gothic Coding"/>
              </a:rPr>
              <a:t>알람이 울리면 카메라로 전방을 비춰 진동과 함께 음성 안내 제공</a:t>
            </a:r>
            <a:endParaRPr sz="1500">
              <a:solidFill>
                <a:schemeClr val="dk1"/>
              </a:solidFill>
              <a:latin typeface="Nanum Gothic Coding"/>
              <a:ea typeface="Nanum Gothic Coding"/>
              <a:cs typeface="Nanum Gothic Coding"/>
              <a:sym typeface="Nanum Gothic Coding"/>
            </a:endParaRPr>
          </a:p>
          <a:p>
            <a:pPr indent="-323850" lvl="0" marL="914400" rtl="0" algn="l">
              <a:lnSpc>
                <a:spcPct val="130000"/>
              </a:lnSpc>
              <a:spcBef>
                <a:spcPts val="0"/>
              </a:spcBef>
              <a:spcAft>
                <a:spcPts val="0"/>
              </a:spcAft>
              <a:buClr>
                <a:schemeClr val="dk1"/>
              </a:buClr>
              <a:buSzPts val="1500"/>
              <a:buFont typeface="Nanum Gothic Coding"/>
              <a:buChar char="-"/>
            </a:pPr>
            <a:r>
              <a:rPr lang="ko" sz="1500">
                <a:solidFill>
                  <a:schemeClr val="dk1"/>
                </a:solidFill>
                <a:latin typeface="Nanum Gothic Coding"/>
                <a:ea typeface="Nanum Gothic Coding"/>
                <a:cs typeface="Nanum Gothic Coding"/>
                <a:sym typeface="Nanum Gothic Coding"/>
              </a:rPr>
              <a:t>신호등을 인식하여 신호 색과 남은 시간 안내</a:t>
            </a:r>
            <a:endParaRPr sz="1800">
              <a:latin typeface="Nanum Gothic Coding"/>
              <a:ea typeface="Nanum Gothic Coding"/>
              <a:cs typeface="Nanum Gothic Coding"/>
              <a:sym typeface="Nanum Gothic Coding"/>
            </a:endParaRPr>
          </a:p>
        </p:txBody>
      </p:sp>
      <p:pic>
        <p:nvPicPr>
          <p:cNvPr id="269" name="Google Shape;269;p33"/>
          <p:cNvPicPr preferRelativeResize="0"/>
          <p:nvPr/>
        </p:nvPicPr>
        <p:blipFill>
          <a:blip r:embed="rId3">
            <a:alphaModFix/>
          </a:blip>
          <a:stretch>
            <a:fillRect/>
          </a:stretch>
        </p:blipFill>
        <p:spPr>
          <a:xfrm>
            <a:off x="503225" y="2252791"/>
            <a:ext cx="1658700" cy="1658700"/>
          </a:xfrm>
          <a:prstGeom prst="rect">
            <a:avLst/>
          </a:prstGeom>
          <a:noFill/>
          <a:ln>
            <a:noFill/>
          </a:ln>
        </p:spPr>
      </p:pic>
      <p:sp>
        <p:nvSpPr>
          <p:cNvPr id="270" name="Google Shape;270;p33"/>
          <p:cNvSpPr txBox="1"/>
          <p:nvPr>
            <p:ph idx="12" type="sldNum"/>
          </p:nvPr>
        </p:nvSpPr>
        <p:spPr>
          <a:xfrm>
            <a:off x="6457950" y="4767263"/>
            <a:ext cx="2057400" cy="273900"/>
          </a:xfrm>
          <a:prstGeom prst="rect">
            <a:avLst/>
          </a:prstGeom>
        </p:spPr>
        <p:txBody>
          <a:bodyPr anchorCtr="0" anchor="ctr"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ko"/>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xEl>
                                              <p:pRg end="0" st="0"/>
                                            </p:txEl>
                                          </p:spTgt>
                                        </p:tgtEl>
                                        <p:attrNameLst>
                                          <p:attrName>style.visibility</p:attrName>
                                        </p:attrNameLst>
                                      </p:cBhvr>
                                      <p:to>
                                        <p:strVal val="visible"/>
                                      </p:to>
                                    </p:set>
                                    <p:animEffect filter="fade" transition="in">
                                      <p:cBhvr>
                                        <p:cTn dur="1000"/>
                                        <p:tgtEl>
                                          <p:spTgt spid="26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xEl>
                                              <p:pRg end="1" st="1"/>
                                            </p:txEl>
                                          </p:spTgt>
                                        </p:tgtEl>
                                        <p:attrNameLst>
                                          <p:attrName>style.visibility</p:attrName>
                                        </p:attrNameLst>
                                      </p:cBhvr>
                                      <p:to>
                                        <p:strVal val="visible"/>
                                      </p:to>
                                    </p:set>
                                    <p:animEffect filter="fade" transition="in">
                                      <p:cBhvr>
                                        <p:cTn dur="1000"/>
                                        <p:tgtEl>
                                          <p:spTgt spid="26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xEl>
                                              <p:pRg end="2" st="2"/>
                                            </p:txEl>
                                          </p:spTgt>
                                        </p:tgtEl>
                                        <p:attrNameLst>
                                          <p:attrName>style.visibility</p:attrName>
                                        </p:attrNameLst>
                                      </p:cBhvr>
                                      <p:to>
                                        <p:strVal val="visible"/>
                                      </p:to>
                                    </p:set>
                                    <p:animEffect filter="fade" transition="in">
                                      <p:cBhvr>
                                        <p:cTn dur="1000"/>
                                        <p:tgtEl>
                                          <p:spTgt spid="26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xEl>
                                              <p:pRg end="3" st="3"/>
                                            </p:txEl>
                                          </p:spTgt>
                                        </p:tgtEl>
                                        <p:attrNameLst>
                                          <p:attrName>style.visibility</p:attrName>
                                        </p:attrNameLst>
                                      </p:cBhvr>
                                      <p:to>
                                        <p:strVal val="visible"/>
                                      </p:to>
                                    </p:set>
                                    <p:animEffect filter="fade" transition="in">
                                      <p:cBhvr>
                                        <p:cTn dur="1000"/>
                                        <p:tgtEl>
                                          <p:spTgt spid="26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xEl>
                                              <p:pRg end="4" st="4"/>
                                            </p:txEl>
                                          </p:spTgt>
                                        </p:tgtEl>
                                        <p:attrNameLst>
                                          <p:attrName>style.visibility</p:attrName>
                                        </p:attrNameLst>
                                      </p:cBhvr>
                                      <p:to>
                                        <p:strVal val="visible"/>
                                      </p:to>
                                    </p:set>
                                    <p:animEffect filter="fade" transition="in">
                                      <p:cBhvr>
                                        <p:cTn dur="1000"/>
                                        <p:tgtEl>
                                          <p:spTgt spid="26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